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82" r:id="rId17"/>
    <p:sldId id="270" r:id="rId18"/>
    <p:sldId id="276" r:id="rId19"/>
    <p:sldId id="271" r:id="rId20"/>
    <p:sldId id="284" r:id="rId21"/>
    <p:sldId id="286" r:id="rId22"/>
    <p:sldId id="283" r:id="rId23"/>
    <p:sldId id="285" r:id="rId24"/>
    <p:sldId id="256" r:id="rId25"/>
    <p:sldId id="272" r:id="rId26"/>
    <p:sldId id="273" r:id="rId27"/>
    <p:sldId id="278" r:id="rId28"/>
    <p:sldId id="275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8"/>
    <p:restoredTop sz="96000"/>
  </p:normalViewPr>
  <p:slideViewPr>
    <p:cSldViewPr snapToGrid="0" snapToObjects="1">
      <p:cViewPr varScale="1">
        <p:scale>
          <a:sx n="157" d="100"/>
          <a:sy n="157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0D30-61FA-1B49-9909-929C4EDF11C5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FD17-9E6B-8840-AECA-61419FF4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86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2023/3/16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3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9.png"/><Relationship Id="rId4" Type="http://schemas.openxmlformats.org/officeDocument/2006/relationships/image" Target="../media/image5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0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43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,−159.8846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blipFill>
                <a:blip r:embed="rId3"/>
                <a:stretch>
                  <a:fillRect l="-437" t="-20833" r="-2402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4398D5F-8315-F440-91E6-A39E8677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6852"/>
            <a:ext cx="6263258" cy="399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67227-593E-0542-9494-189872AE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9" y="1356852"/>
            <a:ext cx="5928740" cy="42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AD62C-DE91-CD40-A8E1-52C0628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28" y="766916"/>
            <a:ext cx="493875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1"/>
            <a:ext cx="4705657" cy="33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2F42F8-E7A5-E243-9E5C-1E05D3F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801"/>
            <a:ext cx="4652433" cy="33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35BC5E-BFCF-B043-82DA-5B7298F4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1327255"/>
            <a:ext cx="4665942" cy="2441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2271EE-B323-444C-AAA3-3D82462E374C}"/>
              </a:ext>
            </a:extLst>
          </p:cNvPr>
          <p:cNvSpPr txBox="1"/>
          <p:nvPr/>
        </p:nvSpPr>
        <p:spPr>
          <a:xfrm>
            <a:off x="1395140" y="971633"/>
            <a:ext cx="23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D=12000, Sep 13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353D3-458D-004C-AEE3-AD880F4E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48" y="898886"/>
            <a:ext cx="5045581" cy="418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2F4FE-22E3-2241-93B7-8769315E0959}"/>
              </a:ext>
            </a:extLst>
          </p:cNvPr>
          <p:cNvSpPr txBox="1"/>
          <p:nvPr/>
        </p:nvSpPr>
        <p:spPr>
          <a:xfrm>
            <a:off x="6474542" y="1536608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Blue is the weird state, red is half-filled stripe. But almost data are not accurate.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2091D-E845-E348-B979-7693C817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" y="3880471"/>
            <a:ext cx="4062653" cy="29060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13B314-D22B-DF47-9872-3A8A32A6D621}"/>
              </a:ext>
            </a:extLst>
          </p:cNvPr>
          <p:cNvSpPr txBox="1"/>
          <p:nvPr/>
        </p:nvSpPr>
        <p:spPr>
          <a:xfrm>
            <a:off x="2040829" y="4002717"/>
            <a:ext cx="13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0F692-FE16-5E4B-AF57-0F72CBA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61" y="799254"/>
            <a:ext cx="4751015" cy="3667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CBA45E-B274-EE44-B905-F416CED79B00}"/>
              </a:ext>
            </a:extLst>
          </p:cNvPr>
          <p:cNvSpPr txBox="1"/>
          <p:nvPr/>
        </p:nvSpPr>
        <p:spPr>
          <a:xfrm>
            <a:off x="2302933" y="270933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D=14000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13BB2-4C3F-A04C-AC2D-298CF75A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2" y="399626"/>
            <a:ext cx="5582785" cy="4886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280A78-7B71-074D-915A-40BAF977F369}"/>
              </a:ext>
            </a:extLst>
          </p:cNvPr>
          <p:cNvSpPr txBox="1"/>
          <p:nvPr/>
        </p:nvSpPr>
        <p:spPr>
          <a:xfrm>
            <a:off x="6766560" y="5486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 of D=8000 corresponding to half-filled stripe</a:t>
            </a:r>
          </a:p>
          <a:p>
            <a:r>
              <a:rPr kumimoji="1" lang="en-US" altLang="zh-CN" dirty="0"/>
              <a:t>Data of D=14000 is the strange state in the left figure.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4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435785-F2CA-294B-B248-CC206CE0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" y="2143702"/>
            <a:ext cx="6762105" cy="359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4338E3-8031-5F41-B6C5-E4A77A4EA2F9}"/>
              </a:ext>
            </a:extLst>
          </p:cNvPr>
          <p:cNvSpPr txBox="1"/>
          <p:nvPr/>
        </p:nvSpPr>
        <p:spPr>
          <a:xfrm>
            <a:off x="1917550" y="4551428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532092-DC75-EC46-9216-3A01D9DCD979}"/>
              </a:ext>
            </a:extLst>
          </p:cNvPr>
          <p:cNvSpPr txBox="1"/>
          <p:nvPr/>
        </p:nvSpPr>
        <p:spPr>
          <a:xfrm>
            <a:off x="1064384" y="1340080"/>
            <a:ext cx="340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Charge density pattern</a:t>
            </a:r>
            <a:endParaRPr kumimoji="1"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BE305-4105-5D42-9E41-B507171B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64" y="2145574"/>
            <a:ext cx="4915566" cy="35966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BBB324-C2BF-2B46-874E-66FE217D4871}"/>
              </a:ext>
            </a:extLst>
          </p:cNvPr>
          <p:cNvSpPr txBox="1"/>
          <p:nvPr/>
        </p:nvSpPr>
        <p:spPr>
          <a:xfrm>
            <a:off x="7819997" y="4744736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12000,14000, 16000,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74802-2DEF-7649-971A-8C17FDF4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3448050"/>
            <a:ext cx="4451350" cy="3409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3B2558-BF13-BF43-A58A-7EA430ABD489}"/>
              </a:ext>
            </a:extLst>
          </p:cNvPr>
          <p:cNvSpPr txBox="1"/>
          <p:nvPr/>
        </p:nvSpPr>
        <p:spPr>
          <a:xfrm>
            <a:off x="5140960" y="121920"/>
            <a:ext cx="95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law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A92DA3-25A9-4D45-9BA3-5FD01F72283A}"/>
              </a:ext>
            </a:extLst>
          </p:cNvPr>
          <p:cNvSpPr txBox="1"/>
          <p:nvPr/>
        </p:nvSpPr>
        <p:spPr>
          <a:xfrm>
            <a:off x="5242561" y="3794645"/>
            <a:ext cx="13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45177E-053B-6C4F-B856-DC1C00C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21920"/>
            <a:ext cx="4435957" cy="3237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23965E-103F-8B40-84F9-73B76F6B5B30}"/>
              </a:ext>
            </a:extLst>
          </p:cNvPr>
          <p:cNvSpPr txBox="1"/>
          <p:nvPr/>
        </p:nvSpPr>
        <p:spPr>
          <a:xfrm>
            <a:off x="894080" y="445085"/>
            <a:ext cx="350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 Linotype" panose="02040502050505030304" pitchFamily="18" charset="0"/>
              </a:rPr>
              <a:t>Friedel oscillation and charge correlation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EE97-7DBF-6249-8728-F419F340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24" y="1994631"/>
            <a:ext cx="4760036" cy="36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E80CF7-7DDA-514C-88B2-9ADB7577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9" y="126058"/>
            <a:ext cx="3620288" cy="3247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88461-E8DE-954F-BE52-93A5955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9" y="3799839"/>
            <a:ext cx="3619443" cy="2685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D35E1-9487-9D45-8D92-0DF91DE5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9" y="1490133"/>
            <a:ext cx="4884221" cy="3532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2C1EB2-6E7F-3C47-AB0A-110C49CDAFE3}"/>
              </a:ext>
            </a:extLst>
          </p:cNvPr>
          <p:cNvSpPr txBox="1"/>
          <p:nvPr/>
        </p:nvSpPr>
        <p:spPr>
          <a:xfrm>
            <a:off x="6956213" y="5367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Kc=1.281</a:t>
            </a:r>
          </a:p>
        </p:txBody>
      </p:sp>
    </p:spTree>
    <p:extLst>
      <p:ext uri="{BB962C8B-B14F-4D97-AF65-F5344CB8AC3E}">
        <p14:creationId xmlns:p14="http://schemas.microsoft.com/office/powerpoint/2010/main" val="398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F70416-52AE-3346-B54D-B5A0F9B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66" y="3935586"/>
            <a:ext cx="4089293" cy="2767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AF684-377D-F941-A97D-3AC8A538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67" y="525119"/>
            <a:ext cx="4089293" cy="3041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7FFBB1-FA53-6341-9DB6-C7A51E223805}"/>
              </a:ext>
            </a:extLst>
          </p:cNvPr>
          <p:cNvSpPr txBox="1"/>
          <p:nvPr/>
        </p:nvSpPr>
        <p:spPr>
          <a:xfrm>
            <a:off x="6570133" y="15578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2D191-CE0D-C645-83AE-6BDEC6E63397}"/>
              </a:ext>
            </a:extLst>
          </p:cNvPr>
          <p:cNvSpPr txBox="1"/>
          <p:nvPr/>
        </p:nvSpPr>
        <p:spPr>
          <a:xfrm>
            <a:off x="6570133" y="3536186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all the data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C2656-0FC7-7540-8A87-AC0B87E3378F}"/>
              </a:ext>
            </a:extLst>
          </p:cNvPr>
          <p:cNvSpPr txBox="1"/>
          <p:nvPr/>
        </p:nvSpPr>
        <p:spPr>
          <a:xfrm>
            <a:off x="1032933" y="294286"/>
            <a:ext cx="376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ea typeface="Palatino" pitchFamily="2" charset="0"/>
              </a:rPr>
              <a:t>Pair-pair correlation</a:t>
            </a:r>
            <a:endParaRPr kumimoji="1" lang="zh-CN" altLang="en-US" sz="2400" dirty="0">
              <a:latin typeface="Palatino Linotype" panose="02040502050505030304" pitchFamily="18" charset="0"/>
              <a:ea typeface="Palatino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3931A-B42B-F94F-912A-CA5A4425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0" y="928318"/>
            <a:ext cx="5642148" cy="392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9730D0-9F32-244D-9018-FB5B592BC792}"/>
              </a:ext>
            </a:extLst>
          </p:cNvPr>
          <p:cNvSpPr txBox="1"/>
          <p:nvPr/>
        </p:nvSpPr>
        <p:spPr>
          <a:xfrm>
            <a:off x="724745" y="5171962"/>
            <a:ext cx="489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D&gt;=12000 and second-order polynomial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1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7C8196-1044-9645-9C4D-934906975A3E}"/>
              </a:ext>
            </a:extLst>
          </p:cNvPr>
          <p:cNvSpPr txBox="1"/>
          <p:nvPr/>
        </p:nvSpPr>
        <p:spPr>
          <a:xfrm>
            <a:off x="6868159" y="5296747"/>
            <a:ext cx="3664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solid line is fitted by linear and quadratic extrapolation data respectively, with central charge 0.6861, and 1.0128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CB83D-DDA5-7D4B-A28F-437ED9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" y="900853"/>
            <a:ext cx="5789593" cy="4152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3772A-3EB8-F344-B3EB-CC2CB084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5" y="900853"/>
            <a:ext cx="5814733" cy="41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8BB69B1-DB76-FB43-B6B2-2568AE4A32AF}"/>
              </a:ext>
            </a:extLst>
          </p:cNvPr>
          <p:cNvGrpSpPr/>
          <p:nvPr/>
        </p:nvGrpSpPr>
        <p:grpSpPr>
          <a:xfrm>
            <a:off x="2174681" y="2071182"/>
            <a:ext cx="3816055" cy="3720076"/>
            <a:chOff x="2174681" y="2071182"/>
            <a:chExt cx="3816055" cy="37200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7F6B6E-2544-5049-B5DB-EDDC3AFA1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1" t="3035" r="2943" b="33517"/>
            <a:stretch/>
          </p:blipFill>
          <p:spPr>
            <a:xfrm>
              <a:off x="2286837" y="2071182"/>
              <a:ext cx="3703899" cy="372007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EF3978-A66A-CA45-A201-9360F5A8F8CE}"/>
                </a:ext>
              </a:extLst>
            </p:cNvPr>
            <p:cNvSpPr txBox="1"/>
            <p:nvPr/>
          </p:nvSpPr>
          <p:spPr>
            <a:xfrm>
              <a:off x="2289815" y="2281885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2250F3-08C1-CC49-A696-F45277D9A3AC}"/>
                </a:ext>
              </a:extLst>
            </p:cNvPr>
            <p:cNvSpPr txBox="1"/>
            <p:nvPr/>
          </p:nvSpPr>
          <p:spPr>
            <a:xfrm>
              <a:off x="2289815" y="252359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F91D59D-BA84-9344-A0EF-A51E5E96BDE4}"/>
                </a:ext>
              </a:extLst>
            </p:cNvPr>
            <p:cNvSpPr txBox="1"/>
            <p:nvPr/>
          </p:nvSpPr>
          <p:spPr>
            <a:xfrm>
              <a:off x="2289814" y="2811309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9B9666-C8E9-6A49-9648-643EF6CCA71C}"/>
                </a:ext>
              </a:extLst>
            </p:cNvPr>
            <p:cNvSpPr txBox="1"/>
            <p:nvPr/>
          </p:nvSpPr>
          <p:spPr>
            <a:xfrm>
              <a:off x="2289813" y="314084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D2182A-8A9E-454E-9189-6064805857CF}"/>
                </a:ext>
              </a:extLst>
            </p:cNvPr>
            <p:cNvSpPr txBox="1"/>
            <p:nvPr/>
          </p:nvSpPr>
          <p:spPr>
            <a:xfrm>
              <a:off x="2289813" y="352467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E57917-C475-E145-907F-FFB229EA103B}"/>
                </a:ext>
              </a:extLst>
            </p:cNvPr>
            <p:cNvSpPr txBox="1"/>
            <p:nvPr/>
          </p:nvSpPr>
          <p:spPr>
            <a:xfrm>
              <a:off x="2289813" y="3832453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30205E-91F9-9C40-AA25-2FE695D76ECE}"/>
                </a:ext>
              </a:extLst>
            </p:cNvPr>
            <p:cNvSpPr txBox="1"/>
            <p:nvPr/>
          </p:nvSpPr>
          <p:spPr>
            <a:xfrm>
              <a:off x="2289813" y="4147640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C7FAF5-9EEC-ED44-AF56-14C3C15A2B04}"/>
                </a:ext>
              </a:extLst>
            </p:cNvPr>
            <p:cNvSpPr txBox="1"/>
            <p:nvPr/>
          </p:nvSpPr>
          <p:spPr>
            <a:xfrm>
              <a:off x="2286837" y="4485531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090680-2989-1840-B6B8-50A900E514A5}"/>
                </a:ext>
              </a:extLst>
            </p:cNvPr>
            <p:cNvSpPr txBox="1"/>
            <p:nvPr/>
          </p:nvSpPr>
          <p:spPr>
            <a:xfrm>
              <a:off x="2286837" y="482342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CE3776-80D4-F84D-BAA8-9A5608CE6DBB}"/>
                </a:ext>
              </a:extLst>
            </p:cNvPr>
            <p:cNvSpPr txBox="1"/>
            <p:nvPr/>
          </p:nvSpPr>
          <p:spPr>
            <a:xfrm>
              <a:off x="2174681" y="514145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3DEA50-879C-BB40-AF08-29A92D68FAE1}"/>
                </a:ext>
              </a:extLst>
            </p:cNvPr>
            <p:cNvSpPr txBox="1"/>
            <p:nvPr/>
          </p:nvSpPr>
          <p:spPr>
            <a:xfrm>
              <a:off x="2794533" y="21279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CF6E5E-CBCE-1645-BC0E-B9A4425DD52D}"/>
                </a:ext>
              </a:extLst>
            </p:cNvPr>
            <p:cNvSpPr txBox="1"/>
            <p:nvPr/>
          </p:nvSpPr>
          <p:spPr>
            <a:xfrm>
              <a:off x="3078741" y="212799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9FE8E5A-87C3-9D45-A863-058B82C12D1B}"/>
                </a:ext>
              </a:extLst>
            </p:cNvPr>
            <p:cNvSpPr txBox="1"/>
            <p:nvPr/>
          </p:nvSpPr>
          <p:spPr>
            <a:xfrm>
              <a:off x="2787037" y="296519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651227-DC5F-5942-9ED5-5E925558E18D}"/>
                </a:ext>
              </a:extLst>
            </p:cNvPr>
            <p:cNvSpPr txBox="1"/>
            <p:nvPr/>
          </p:nvSpPr>
          <p:spPr>
            <a:xfrm>
              <a:off x="3071951" y="29651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136488-5CCD-B445-B226-5FF455085382}"/>
                </a:ext>
              </a:extLst>
            </p:cNvPr>
            <p:cNvSpPr txBox="1"/>
            <p:nvPr/>
          </p:nvSpPr>
          <p:spPr>
            <a:xfrm>
              <a:off x="2794533" y="397194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6C327B-2A7E-E84A-99FC-5790160C21AF}"/>
                </a:ext>
              </a:extLst>
            </p:cNvPr>
            <p:cNvSpPr txBox="1"/>
            <p:nvPr/>
          </p:nvSpPr>
          <p:spPr>
            <a:xfrm>
              <a:off x="3071951" y="3964448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03022A-AB7E-E74F-8131-904B0E693B44}"/>
                </a:ext>
              </a:extLst>
            </p:cNvPr>
            <p:cNvSpPr txBox="1"/>
            <p:nvPr/>
          </p:nvSpPr>
          <p:spPr>
            <a:xfrm>
              <a:off x="2794533" y="4989054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32BAC9E-5A0A-824A-BFB2-D46089D526F1}"/>
                </a:ext>
              </a:extLst>
            </p:cNvPr>
            <p:cNvSpPr txBox="1"/>
            <p:nvPr/>
          </p:nvSpPr>
          <p:spPr>
            <a:xfrm>
              <a:off x="3071951" y="4987063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C8D8570-3F57-0B47-9E15-14CD21152041}"/>
                </a:ext>
              </a:extLst>
            </p:cNvPr>
            <p:cNvSpPr txBox="1"/>
            <p:nvPr/>
          </p:nvSpPr>
          <p:spPr>
            <a:xfrm>
              <a:off x="3399094" y="2119832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7F0641B-8736-9294-C70D-BF20E8585411}"/>
              </a:ext>
            </a:extLst>
          </p:cNvPr>
          <p:cNvGrpSpPr/>
          <p:nvPr/>
        </p:nvGrpSpPr>
        <p:grpSpPr>
          <a:xfrm>
            <a:off x="4468851" y="2687055"/>
            <a:ext cx="3254297" cy="3815508"/>
            <a:chOff x="4468851" y="2687055"/>
            <a:chExt cx="3254297" cy="38155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02D1B7-BAE3-775E-0EFD-53D954685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8851" y="2891407"/>
              <a:ext cx="3254297" cy="3604278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7F90B50-C8C6-8B99-AA86-6694A9D19346}"/>
                </a:ext>
              </a:extLst>
            </p:cNvPr>
            <p:cNvSpPr/>
            <p:nvPr/>
          </p:nvSpPr>
          <p:spPr>
            <a:xfrm>
              <a:off x="4661322" y="2687055"/>
              <a:ext cx="2674198" cy="3815508"/>
            </a:xfrm>
            <a:custGeom>
              <a:avLst/>
              <a:gdLst>
                <a:gd name="connsiteX0" fmla="*/ 19051 w 2674198"/>
                <a:gd name="connsiteY0" fmla="*/ 489638 h 3815508"/>
                <a:gd name="connsiteX1" fmla="*/ 39371 w 2674198"/>
                <a:gd name="connsiteY1" fmla="*/ 3815345 h 3815508"/>
                <a:gd name="connsiteX2" fmla="*/ 371265 w 2674198"/>
                <a:gd name="connsiteY2" fmla="*/ 374492 h 3815508"/>
                <a:gd name="connsiteX3" fmla="*/ 696385 w 2674198"/>
                <a:gd name="connsiteY3" fmla="*/ 564145 h 3815508"/>
                <a:gd name="connsiteX4" fmla="*/ 472865 w 2674198"/>
                <a:gd name="connsiteY4" fmla="*/ 1112785 h 3815508"/>
                <a:gd name="connsiteX5" fmla="*/ 703158 w 2674198"/>
                <a:gd name="connsiteY5" fmla="*/ 1180518 h 3815508"/>
                <a:gd name="connsiteX6" fmla="*/ 438998 w 2674198"/>
                <a:gd name="connsiteY6" fmla="*/ 1966225 h 3815508"/>
                <a:gd name="connsiteX7" fmla="*/ 696385 w 2674198"/>
                <a:gd name="connsiteY7" fmla="*/ 2101692 h 3815508"/>
                <a:gd name="connsiteX8" fmla="*/ 452545 w 2674198"/>
                <a:gd name="connsiteY8" fmla="*/ 2839985 h 3815508"/>
                <a:gd name="connsiteX9" fmla="*/ 696385 w 2674198"/>
                <a:gd name="connsiteY9" fmla="*/ 2873852 h 3815508"/>
                <a:gd name="connsiteX10" fmla="*/ 919905 w 2674198"/>
                <a:gd name="connsiteY10" fmla="*/ 150972 h 3815508"/>
                <a:gd name="connsiteX11" fmla="*/ 919905 w 2674198"/>
                <a:gd name="connsiteY11" fmla="*/ 3788252 h 3815508"/>
                <a:gd name="connsiteX12" fmla="*/ 1224705 w 2674198"/>
                <a:gd name="connsiteY12" fmla="*/ 272892 h 3815508"/>
                <a:gd name="connsiteX13" fmla="*/ 1543051 w 2674198"/>
                <a:gd name="connsiteY13" fmla="*/ 347398 h 3815508"/>
                <a:gd name="connsiteX14" fmla="*/ 1292438 w 2674198"/>
                <a:gd name="connsiteY14" fmla="*/ 1092465 h 3815508"/>
                <a:gd name="connsiteX15" fmla="*/ 1556598 w 2674198"/>
                <a:gd name="connsiteY15" fmla="*/ 1180518 h 3815508"/>
                <a:gd name="connsiteX16" fmla="*/ 1299211 w 2674198"/>
                <a:gd name="connsiteY16" fmla="*/ 1952678 h 3815508"/>
                <a:gd name="connsiteX17" fmla="*/ 1563371 w 2674198"/>
                <a:gd name="connsiteY17" fmla="*/ 2040732 h 3815508"/>
                <a:gd name="connsiteX18" fmla="*/ 1299211 w 2674198"/>
                <a:gd name="connsiteY18" fmla="*/ 2833212 h 3815508"/>
                <a:gd name="connsiteX19" fmla="*/ 1536278 w 2674198"/>
                <a:gd name="connsiteY19" fmla="*/ 2968678 h 3815508"/>
                <a:gd name="connsiteX20" fmla="*/ 1807211 w 2674198"/>
                <a:gd name="connsiteY20" fmla="*/ 232252 h 3815508"/>
                <a:gd name="connsiteX21" fmla="*/ 1813985 w 2674198"/>
                <a:gd name="connsiteY21" fmla="*/ 3761158 h 3815508"/>
                <a:gd name="connsiteX22" fmla="*/ 2084918 w 2674198"/>
                <a:gd name="connsiteY22" fmla="*/ 272892 h 3815508"/>
                <a:gd name="connsiteX23" fmla="*/ 2396491 w 2674198"/>
                <a:gd name="connsiteY23" fmla="*/ 320305 h 3815508"/>
                <a:gd name="connsiteX24" fmla="*/ 2139105 w 2674198"/>
                <a:gd name="connsiteY24" fmla="*/ 1072145 h 3815508"/>
                <a:gd name="connsiteX25" fmla="*/ 2382945 w 2674198"/>
                <a:gd name="connsiteY25" fmla="*/ 1146652 h 3815508"/>
                <a:gd name="connsiteX26" fmla="*/ 2139105 w 2674198"/>
                <a:gd name="connsiteY26" fmla="*/ 1939132 h 3815508"/>
                <a:gd name="connsiteX27" fmla="*/ 2396491 w 2674198"/>
                <a:gd name="connsiteY27" fmla="*/ 1972998 h 3815508"/>
                <a:gd name="connsiteX28" fmla="*/ 2125558 w 2674198"/>
                <a:gd name="connsiteY28" fmla="*/ 2819665 h 3815508"/>
                <a:gd name="connsiteX29" fmla="*/ 2396491 w 2674198"/>
                <a:gd name="connsiteY29" fmla="*/ 2846758 h 3815508"/>
                <a:gd name="connsiteX30" fmla="*/ 2626785 w 2674198"/>
                <a:gd name="connsiteY30" fmla="*/ 218705 h 3815508"/>
                <a:gd name="connsiteX31" fmla="*/ 2674198 w 2674198"/>
                <a:gd name="connsiteY31" fmla="*/ 3767932 h 381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74198" h="3815508">
                  <a:moveTo>
                    <a:pt x="19051" y="489638"/>
                  </a:moveTo>
                  <a:cubicBezTo>
                    <a:pt x="-140" y="2162087"/>
                    <a:pt x="-19331" y="3834536"/>
                    <a:pt x="39371" y="3815345"/>
                  </a:cubicBezTo>
                  <a:cubicBezTo>
                    <a:pt x="98073" y="3796154"/>
                    <a:pt x="261763" y="916359"/>
                    <a:pt x="371265" y="374492"/>
                  </a:cubicBezTo>
                  <a:cubicBezTo>
                    <a:pt x="480767" y="-167375"/>
                    <a:pt x="679452" y="441096"/>
                    <a:pt x="696385" y="564145"/>
                  </a:cubicBezTo>
                  <a:cubicBezTo>
                    <a:pt x="713318" y="687194"/>
                    <a:pt x="471736" y="1010056"/>
                    <a:pt x="472865" y="1112785"/>
                  </a:cubicBezTo>
                  <a:cubicBezTo>
                    <a:pt x="473994" y="1215514"/>
                    <a:pt x="708802" y="1038278"/>
                    <a:pt x="703158" y="1180518"/>
                  </a:cubicBezTo>
                  <a:cubicBezTo>
                    <a:pt x="697514" y="1322758"/>
                    <a:pt x="440127" y="1812696"/>
                    <a:pt x="438998" y="1966225"/>
                  </a:cubicBezTo>
                  <a:cubicBezTo>
                    <a:pt x="437869" y="2119754"/>
                    <a:pt x="694127" y="1956065"/>
                    <a:pt x="696385" y="2101692"/>
                  </a:cubicBezTo>
                  <a:cubicBezTo>
                    <a:pt x="698643" y="2247319"/>
                    <a:pt x="452545" y="2711292"/>
                    <a:pt x="452545" y="2839985"/>
                  </a:cubicBezTo>
                  <a:cubicBezTo>
                    <a:pt x="452545" y="2968678"/>
                    <a:pt x="618492" y="3322021"/>
                    <a:pt x="696385" y="2873852"/>
                  </a:cubicBezTo>
                  <a:cubicBezTo>
                    <a:pt x="774278" y="2425683"/>
                    <a:pt x="882652" y="-1428"/>
                    <a:pt x="919905" y="150972"/>
                  </a:cubicBezTo>
                  <a:cubicBezTo>
                    <a:pt x="957158" y="303372"/>
                    <a:pt x="869105" y="3767932"/>
                    <a:pt x="919905" y="3788252"/>
                  </a:cubicBezTo>
                  <a:cubicBezTo>
                    <a:pt x="970705" y="3808572"/>
                    <a:pt x="1120847" y="846368"/>
                    <a:pt x="1224705" y="272892"/>
                  </a:cubicBezTo>
                  <a:cubicBezTo>
                    <a:pt x="1328563" y="-300584"/>
                    <a:pt x="1531762" y="210803"/>
                    <a:pt x="1543051" y="347398"/>
                  </a:cubicBezTo>
                  <a:cubicBezTo>
                    <a:pt x="1554340" y="483993"/>
                    <a:pt x="1290180" y="953612"/>
                    <a:pt x="1292438" y="1092465"/>
                  </a:cubicBezTo>
                  <a:cubicBezTo>
                    <a:pt x="1294696" y="1231318"/>
                    <a:pt x="1555469" y="1037149"/>
                    <a:pt x="1556598" y="1180518"/>
                  </a:cubicBezTo>
                  <a:cubicBezTo>
                    <a:pt x="1557727" y="1323887"/>
                    <a:pt x="1298082" y="1809309"/>
                    <a:pt x="1299211" y="1952678"/>
                  </a:cubicBezTo>
                  <a:cubicBezTo>
                    <a:pt x="1300340" y="2096047"/>
                    <a:pt x="1563371" y="1893976"/>
                    <a:pt x="1563371" y="2040732"/>
                  </a:cubicBezTo>
                  <a:cubicBezTo>
                    <a:pt x="1563371" y="2187488"/>
                    <a:pt x="1303726" y="2678554"/>
                    <a:pt x="1299211" y="2833212"/>
                  </a:cubicBezTo>
                  <a:cubicBezTo>
                    <a:pt x="1294696" y="2987870"/>
                    <a:pt x="1451611" y="3402171"/>
                    <a:pt x="1536278" y="2968678"/>
                  </a:cubicBezTo>
                  <a:cubicBezTo>
                    <a:pt x="1620945" y="2535185"/>
                    <a:pt x="1760927" y="100172"/>
                    <a:pt x="1807211" y="232252"/>
                  </a:cubicBezTo>
                  <a:cubicBezTo>
                    <a:pt x="1853495" y="364332"/>
                    <a:pt x="1767701" y="3754385"/>
                    <a:pt x="1813985" y="3761158"/>
                  </a:cubicBezTo>
                  <a:cubicBezTo>
                    <a:pt x="1860269" y="3767931"/>
                    <a:pt x="1987834" y="846368"/>
                    <a:pt x="2084918" y="272892"/>
                  </a:cubicBezTo>
                  <a:cubicBezTo>
                    <a:pt x="2182002" y="-300584"/>
                    <a:pt x="2387460" y="187096"/>
                    <a:pt x="2396491" y="320305"/>
                  </a:cubicBezTo>
                  <a:cubicBezTo>
                    <a:pt x="2405522" y="453514"/>
                    <a:pt x="2141363" y="934421"/>
                    <a:pt x="2139105" y="1072145"/>
                  </a:cubicBezTo>
                  <a:cubicBezTo>
                    <a:pt x="2136847" y="1209869"/>
                    <a:pt x="2382945" y="1002154"/>
                    <a:pt x="2382945" y="1146652"/>
                  </a:cubicBezTo>
                  <a:cubicBezTo>
                    <a:pt x="2382945" y="1291150"/>
                    <a:pt x="2136847" y="1801408"/>
                    <a:pt x="2139105" y="1939132"/>
                  </a:cubicBezTo>
                  <a:cubicBezTo>
                    <a:pt x="2141363" y="2076856"/>
                    <a:pt x="2398749" y="1826243"/>
                    <a:pt x="2396491" y="1972998"/>
                  </a:cubicBezTo>
                  <a:cubicBezTo>
                    <a:pt x="2394233" y="2119753"/>
                    <a:pt x="2125558" y="2674038"/>
                    <a:pt x="2125558" y="2819665"/>
                  </a:cubicBezTo>
                  <a:cubicBezTo>
                    <a:pt x="2125558" y="2965292"/>
                    <a:pt x="2312953" y="3280251"/>
                    <a:pt x="2396491" y="2846758"/>
                  </a:cubicBezTo>
                  <a:cubicBezTo>
                    <a:pt x="2480029" y="2413265"/>
                    <a:pt x="2580501" y="65176"/>
                    <a:pt x="2626785" y="218705"/>
                  </a:cubicBezTo>
                  <a:cubicBezTo>
                    <a:pt x="2673070" y="372234"/>
                    <a:pt x="2673634" y="2070083"/>
                    <a:pt x="2674198" y="376793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9051 w 2674198"/>
                        <a:gd name="connsiteY0" fmla="*/ 489638 h 3815508"/>
                        <a:gd name="connsiteX1" fmla="*/ 39371 w 2674198"/>
                        <a:gd name="connsiteY1" fmla="*/ 3815345 h 3815508"/>
                        <a:gd name="connsiteX2" fmla="*/ 371265 w 2674198"/>
                        <a:gd name="connsiteY2" fmla="*/ 374492 h 3815508"/>
                        <a:gd name="connsiteX3" fmla="*/ 696385 w 2674198"/>
                        <a:gd name="connsiteY3" fmla="*/ 564145 h 3815508"/>
                        <a:gd name="connsiteX4" fmla="*/ 472865 w 2674198"/>
                        <a:gd name="connsiteY4" fmla="*/ 1112785 h 3815508"/>
                        <a:gd name="connsiteX5" fmla="*/ 703158 w 2674198"/>
                        <a:gd name="connsiteY5" fmla="*/ 1180518 h 3815508"/>
                        <a:gd name="connsiteX6" fmla="*/ 438998 w 2674198"/>
                        <a:gd name="connsiteY6" fmla="*/ 1966225 h 3815508"/>
                        <a:gd name="connsiteX7" fmla="*/ 696385 w 2674198"/>
                        <a:gd name="connsiteY7" fmla="*/ 2101692 h 3815508"/>
                        <a:gd name="connsiteX8" fmla="*/ 452545 w 2674198"/>
                        <a:gd name="connsiteY8" fmla="*/ 2839985 h 3815508"/>
                        <a:gd name="connsiteX9" fmla="*/ 696385 w 2674198"/>
                        <a:gd name="connsiteY9" fmla="*/ 2873852 h 3815508"/>
                        <a:gd name="connsiteX10" fmla="*/ 919905 w 2674198"/>
                        <a:gd name="connsiteY10" fmla="*/ 150972 h 3815508"/>
                        <a:gd name="connsiteX11" fmla="*/ 919905 w 2674198"/>
                        <a:gd name="connsiteY11" fmla="*/ 3788252 h 3815508"/>
                        <a:gd name="connsiteX12" fmla="*/ 1224705 w 2674198"/>
                        <a:gd name="connsiteY12" fmla="*/ 272892 h 3815508"/>
                        <a:gd name="connsiteX13" fmla="*/ 1543051 w 2674198"/>
                        <a:gd name="connsiteY13" fmla="*/ 347398 h 3815508"/>
                        <a:gd name="connsiteX14" fmla="*/ 1292438 w 2674198"/>
                        <a:gd name="connsiteY14" fmla="*/ 1092465 h 3815508"/>
                        <a:gd name="connsiteX15" fmla="*/ 1556598 w 2674198"/>
                        <a:gd name="connsiteY15" fmla="*/ 1180518 h 3815508"/>
                        <a:gd name="connsiteX16" fmla="*/ 1299211 w 2674198"/>
                        <a:gd name="connsiteY16" fmla="*/ 1952678 h 3815508"/>
                        <a:gd name="connsiteX17" fmla="*/ 1563371 w 2674198"/>
                        <a:gd name="connsiteY17" fmla="*/ 2040732 h 3815508"/>
                        <a:gd name="connsiteX18" fmla="*/ 1299211 w 2674198"/>
                        <a:gd name="connsiteY18" fmla="*/ 2833212 h 3815508"/>
                        <a:gd name="connsiteX19" fmla="*/ 1536278 w 2674198"/>
                        <a:gd name="connsiteY19" fmla="*/ 2968678 h 3815508"/>
                        <a:gd name="connsiteX20" fmla="*/ 1807211 w 2674198"/>
                        <a:gd name="connsiteY20" fmla="*/ 232252 h 3815508"/>
                        <a:gd name="connsiteX21" fmla="*/ 1813985 w 2674198"/>
                        <a:gd name="connsiteY21" fmla="*/ 3761158 h 3815508"/>
                        <a:gd name="connsiteX22" fmla="*/ 2084918 w 2674198"/>
                        <a:gd name="connsiteY22" fmla="*/ 272892 h 3815508"/>
                        <a:gd name="connsiteX23" fmla="*/ 2396491 w 2674198"/>
                        <a:gd name="connsiteY23" fmla="*/ 320305 h 3815508"/>
                        <a:gd name="connsiteX24" fmla="*/ 2139105 w 2674198"/>
                        <a:gd name="connsiteY24" fmla="*/ 1072145 h 3815508"/>
                        <a:gd name="connsiteX25" fmla="*/ 2382945 w 2674198"/>
                        <a:gd name="connsiteY25" fmla="*/ 1146652 h 3815508"/>
                        <a:gd name="connsiteX26" fmla="*/ 2139105 w 2674198"/>
                        <a:gd name="connsiteY26" fmla="*/ 1939132 h 3815508"/>
                        <a:gd name="connsiteX27" fmla="*/ 2396491 w 2674198"/>
                        <a:gd name="connsiteY27" fmla="*/ 1972998 h 3815508"/>
                        <a:gd name="connsiteX28" fmla="*/ 2125558 w 2674198"/>
                        <a:gd name="connsiteY28" fmla="*/ 2819665 h 3815508"/>
                        <a:gd name="connsiteX29" fmla="*/ 2396491 w 2674198"/>
                        <a:gd name="connsiteY29" fmla="*/ 2846758 h 3815508"/>
                        <a:gd name="connsiteX30" fmla="*/ 2626785 w 2674198"/>
                        <a:gd name="connsiteY30" fmla="*/ 218705 h 3815508"/>
                        <a:gd name="connsiteX31" fmla="*/ 2674198 w 2674198"/>
                        <a:gd name="connsiteY31" fmla="*/ 3767932 h 3815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2674198" h="3815508" extrusionOk="0">
                          <a:moveTo>
                            <a:pt x="19051" y="489638"/>
                          </a:moveTo>
                          <a:cubicBezTo>
                            <a:pt x="-1361" y="2161334"/>
                            <a:pt x="-31954" y="3839274"/>
                            <a:pt x="39371" y="3815345"/>
                          </a:cubicBezTo>
                          <a:cubicBezTo>
                            <a:pt x="205897" y="3818854"/>
                            <a:pt x="170728" y="919254"/>
                            <a:pt x="371265" y="374492"/>
                          </a:cubicBezTo>
                          <a:cubicBezTo>
                            <a:pt x="461504" y="-148563"/>
                            <a:pt x="674004" y="471207"/>
                            <a:pt x="696385" y="564145"/>
                          </a:cubicBezTo>
                          <a:cubicBezTo>
                            <a:pt x="702975" y="681535"/>
                            <a:pt x="474192" y="1011230"/>
                            <a:pt x="472865" y="1112785"/>
                          </a:cubicBezTo>
                          <a:cubicBezTo>
                            <a:pt x="485058" y="1216827"/>
                            <a:pt x="719786" y="1015673"/>
                            <a:pt x="703158" y="1180518"/>
                          </a:cubicBezTo>
                          <a:cubicBezTo>
                            <a:pt x="660952" y="1317159"/>
                            <a:pt x="418129" y="1833407"/>
                            <a:pt x="438998" y="1966225"/>
                          </a:cubicBezTo>
                          <a:cubicBezTo>
                            <a:pt x="437038" y="2111826"/>
                            <a:pt x="681879" y="1973087"/>
                            <a:pt x="696385" y="2101692"/>
                          </a:cubicBezTo>
                          <a:cubicBezTo>
                            <a:pt x="705441" y="2251125"/>
                            <a:pt x="468022" y="2715013"/>
                            <a:pt x="452545" y="2839985"/>
                          </a:cubicBezTo>
                          <a:cubicBezTo>
                            <a:pt x="388611" y="2958337"/>
                            <a:pt x="645920" y="3344452"/>
                            <a:pt x="696385" y="2873852"/>
                          </a:cubicBezTo>
                          <a:cubicBezTo>
                            <a:pt x="783517" y="2439437"/>
                            <a:pt x="884234" y="14960"/>
                            <a:pt x="919905" y="150972"/>
                          </a:cubicBezTo>
                          <a:cubicBezTo>
                            <a:pt x="961187" y="309579"/>
                            <a:pt x="871840" y="3771282"/>
                            <a:pt x="919905" y="3788252"/>
                          </a:cubicBezTo>
                          <a:cubicBezTo>
                            <a:pt x="1046655" y="3742074"/>
                            <a:pt x="1130788" y="799609"/>
                            <a:pt x="1224705" y="272892"/>
                          </a:cubicBezTo>
                          <a:cubicBezTo>
                            <a:pt x="1323982" y="-299832"/>
                            <a:pt x="1524981" y="206124"/>
                            <a:pt x="1543051" y="347398"/>
                          </a:cubicBezTo>
                          <a:cubicBezTo>
                            <a:pt x="1533190" y="482492"/>
                            <a:pt x="1275765" y="924227"/>
                            <a:pt x="1292438" y="1092465"/>
                          </a:cubicBezTo>
                          <a:cubicBezTo>
                            <a:pt x="1296118" y="1212079"/>
                            <a:pt x="1539796" y="1046301"/>
                            <a:pt x="1556598" y="1180518"/>
                          </a:cubicBezTo>
                          <a:cubicBezTo>
                            <a:pt x="1548092" y="1341114"/>
                            <a:pt x="1322376" y="1827361"/>
                            <a:pt x="1299211" y="1952678"/>
                          </a:cubicBezTo>
                          <a:cubicBezTo>
                            <a:pt x="1299043" y="2126881"/>
                            <a:pt x="1579378" y="1884481"/>
                            <a:pt x="1563371" y="2040732"/>
                          </a:cubicBezTo>
                          <a:cubicBezTo>
                            <a:pt x="1546650" y="2214034"/>
                            <a:pt x="1283783" y="2679617"/>
                            <a:pt x="1299211" y="2833212"/>
                          </a:cubicBezTo>
                          <a:cubicBezTo>
                            <a:pt x="1333176" y="3064061"/>
                            <a:pt x="1375850" y="3442123"/>
                            <a:pt x="1536278" y="2968678"/>
                          </a:cubicBezTo>
                          <a:cubicBezTo>
                            <a:pt x="1621959" y="2529385"/>
                            <a:pt x="1743440" y="99182"/>
                            <a:pt x="1807211" y="232252"/>
                          </a:cubicBezTo>
                          <a:cubicBezTo>
                            <a:pt x="1856456" y="366881"/>
                            <a:pt x="1765705" y="3760413"/>
                            <a:pt x="1813985" y="3761158"/>
                          </a:cubicBezTo>
                          <a:cubicBezTo>
                            <a:pt x="1838262" y="3812110"/>
                            <a:pt x="1925448" y="763591"/>
                            <a:pt x="2084918" y="272892"/>
                          </a:cubicBezTo>
                          <a:cubicBezTo>
                            <a:pt x="2198420" y="-295440"/>
                            <a:pt x="2386758" y="172528"/>
                            <a:pt x="2396491" y="320305"/>
                          </a:cubicBezTo>
                          <a:cubicBezTo>
                            <a:pt x="2419529" y="462338"/>
                            <a:pt x="2117638" y="939627"/>
                            <a:pt x="2139105" y="1072145"/>
                          </a:cubicBezTo>
                          <a:cubicBezTo>
                            <a:pt x="2132000" y="1224979"/>
                            <a:pt x="2380734" y="995192"/>
                            <a:pt x="2382945" y="1146652"/>
                          </a:cubicBezTo>
                          <a:cubicBezTo>
                            <a:pt x="2407166" y="1272957"/>
                            <a:pt x="2153558" y="1772394"/>
                            <a:pt x="2139105" y="1939132"/>
                          </a:cubicBezTo>
                          <a:cubicBezTo>
                            <a:pt x="2120888" y="2069007"/>
                            <a:pt x="2421472" y="1803899"/>
                            <a:pt x="2396491" y="1972998"/>
                          </a:cubicBezTo>
                          <a:cubicBezTo>
                            <a:pt x="2376301" y="2129808"/>
                            <a:pt x="2135898" y="2702055"/>
                            <a:pt x="2125558" y="2819665"/>
                          </a:cubicBezTo>
                          <a:cubicBezTo>
                            <a:pt x="2166544" y="2957158"/>
                            <a:pt x="2291903" y="3359023"/>
                            <a:pt x="2396491" y="2846758"/>
                          </a:cubicBezTo>
                          <a:cubicBezTo>
                            <a:pt x="2496375" y="2417953"/>
                            <a:pt x="2572849" y="40228"/>
                            <a:pt x="2626785" y="218705"/>
                          </a:cubicBezTo>
                          <a:cubicBezTo>
                            <a:pt x="3016591" y="383154"/>
                            <a:pt x="2872243" y="2275878"/>
                            <a:pt x="2674198" y="376793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6296E1-E654-FFFB-E897-03E6A74CC6C2}"/>
              </a:ext>
            </a:extLst>
          </p:cNvPr>
          <p:cNvGrpSpPr/>
          <p:nvPr/>
        </p:nvGrpSpPr>
        <p:grpSpPr>
          <a:xfrm>
            <a:off x="8669020" y="3570861"/>
            <a:ext cx="2074431" cy="1232050"/>
            <a:chOff x="8669020" y="3570861"/>
            <a:chExt cx="2074431" cy="1232050"/>
          </a:xfrm>
        </p:grpSpPr>
        <p:grpSp>
          <p:nvGrpSpPr>
            <p:cNvPr id="8" name="组合 39">
              <a:extLst>
                <a:ext uri="{FF2B5EF4-FFF2-40B4-BE49-F238E27FC236}">
                  <a16:creationId xmlns:a16="http://schemas.microsoft.com/office/drawing/2014/main" id="{966C1F78-2436-1EEC-2ACD-F52A586F5C31}"/>
                </a:ext>
              </a:extLst>
            </p:cNvPr>
            <p:cNvGrpSpPr/>
            <p:nvPr/>
          </p:nvGrpSpPr>
          <p:grpSpPr>
            <a:xfrm>
              <a:off x="8931659" y="4016279"/>
              <a:ext cx="739688" cy="367009"/>
              <a:chOff x="1349115" y="3267856"/>
              <a:chExt cx="1011836" cy="521540"/>
            </a:xfrm>
          </p:grpSpPr>
          <p:cxnSp>
            <p:nvCxnSpPr>
              <p:cNvPr id="10" name="直线连接符 35">
                <a:extLst>
                  <a:ext uri="{FF2B5EF4-FFF2-40B4-BE49-F238E27FC236}">
                    <a16:creationId xmlns:a16="http://schemas.microsoft.com/office/drawing/2014/main" id="{1F73E485-A653-A131-3F1F-E8E81ACCE787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37">
                <a:extLst>
                  <a:ext uri="{FF2B5EF4-FFF2-40B4-BE49-F238E27FC236}">
                    <a16:creationId xmlns:a16="http://schemas.microsoft.com/office/drawing/2014/main" id="{3C71BB44-D336-C79D-CBB3-FE6171E4B126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菱形 38">
                <a:extLst>
                  <a:ext uri="{FF2B5EF4-FFF2-40B4-BE49-F238E27FC236}">
                    <a16:creationId xmlns:a16="http://schemas.microsoft.com/office/drawing/2014/main" id="{4C4DBC68-47C8-3462-BCCD-941EAC96BE71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" name="组合 75">
              <a:extLst>
                <a:ext uri="{FF2B5EF4-FFF2-40B4-BE49-F238E27FC236}">
                  <a16:creationId xmlns:a16="http://schemas.microsoft.com/office/drawing/2014/main" id="{88229F4C-34AF-DAAD-2B11-00D43D49C31B}"/>
                </a:ext>
              </a:extLst>
            </p:cNvPr>
            <p:cNvGrpSpPr/>
            <p:nvPr/>
          </p:nvGrpSpPr>
          <p:grpSpPr>
            <a:xfrm>
              <a:off x="9663040" y="4014278"/>
              <a:ext cx="739688" cy="367009"/>
              <a:chOff x="1349115" y="3267856"/>
              <a:chExt cx="1011836" cy="521540"/>
            </a:xfrm>
          </p:grpSpPr>
          <p:cxnSp>
            <p:nvCxnSpPr>
              <p:cNvPr id="15" name="直线连接符 77">
                <a:extLst>
                  <a:ext uri="{FF2B5EF4-FFF2-40B4-BE49-F238E27FC236}">
                    <a16:creationId xmlns:a16="http://schemas.microsoft.com/office/drawing/2014/main" id="{025B9AB7-181C-80A1-DAFF-472BF47495C9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79">
                <a:extLst>
                  <a:ext uri="{FF2B5EF4-FFF2-40B4-BE49-F238E27FC236}">
                    <a16:creationId xmlns:a16="http://schemas.microsoft.com/office/drawing/2014/main" id="{E0FC75F8-851C-20B9-6A0F-97ADC6991815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菱形 82">
                <a:extLst>
                  <a:ext uri="{FF2B5EF4-FFF2-40B4-BE49-F238E27FC236}">
                    <a16:creationId xmlns:a16="http://schemas.microsoft.com/office/drawing/2014/main" id="{819C5ED1-1109-0119-D53B-35748A2E4610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3" name="圆角矩形 2">
              <a:extLst>
                <a:ext uri="{FF2B5EF4-FFF2-40B4-BE49-F238E27FC236}">
                  <a16:creationId xmlns:a16="http://schemas.microsoft.com/office/drawing/2014/main" id="{DF63B874-A434-A650-1A64-7B0C520BB260}"/>
                </a:ext>
              </a:extLst>
            </p:cNvPr>
            <p:cNvSpPr/>
            <p:nvPr/>
          </p:nvSpPr>
          <p:spPr>
            <a:xfrm>
              <a:off x="9206724" y="4198174"/>
              <a:ext cx="914413" cy="18311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C6F9310-6DD7-84BA-623C-A8D9539F6C99}"/>
                    </a:ext>
                  </a:extLst>
                </p:cNvPr>
                <p:cNvSpPr txBox="1"/>
                <p:nvPr/>
              </p:nvSpPr>
              <p:spPr>
                <a:xfrm>
                  <a:off x="9270435" y="4514114"/>
                  <a:ext cx="80182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+1]</m:t>
                            </m:r>
                          </m:sup>
                        </m:sSup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C6F9310-6DD7-84BA-623C-A8D9539F6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435" y="4514114"/>
                  <a:ext cx="801823" cy="288797"/>
                </a:xfrm>
                <a:prstGeom prst="rect">
                  <a:avLst/>
                </a:prstGeom>
                <a:blipFill>
                  <a:blip r:embed="rId5"/>
                  <a:stretch>
                    <a:fillRect l="-6349" t="-8333" r="-6349" b="-41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472344-B43B-8B6B-8FA9-0D16A1DA0E44}"/>
                    </a:ext>
                  </a:extLst>
                </p:cNvPr>
                <p:cNvSpPr txBox="1"/>
                <p:nvPr/>
              </p:nvSpPr>
              <p:spPr>
                <a:xfrm>
                  <a:off x="8669020" y="4152951"/>
                  <a:ext cx="2073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472344-B43B-8B6B-8FA9-0D16A1DA0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020" y="4152951"/>
                  <a:ext cx="20736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73EA02-4B72-984F-1C1C-96C356473011}"/>
                    </a:ext>
                  </a:extLst>
                </p:cNvPr>
                <p:cNvSpPr txBox="1"/>
                <p:nvPr/>
              </p:nvSpPr>
              <p:spPr>
                <a:xfrm>
                  <a:off x="9169391" y="3570861"/>
                  <a:ext cx="2576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73EA02-4B72-984F-1C1C-96C356473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9391" y="3570861"/>
                  <a:ext cx="2576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636" b="-1363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9252D19-E832-C7ED-6AB5-769DC01A5B42}"/>
                    </a:ext>
                  </a:extLst>
                </p:cNvPr>
                <p:cNvSpPr txBox="1"/>
                <p:nvPr/>
              </p:nvSpPr>
              <p:spPr>
                <a:xfrm>
                  <a:off x="9833603" y="3570862"/>
                  <a:ext cx="4773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9252D19-E832-C7ED-6AB5-769DC01A5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3603" y="3570862"/>
                  <a:ext cx="47731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526" r="-2632" b="-1818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E2222-78C1-0AE1-B072-AE5ACED250A4}"/>
                    </a:ext>
                  </a:extLst>
                </p:cNvPr>
                <p:cNvSpPr txBox="1"/>
                <p:nvPr/>
              </p:nvSpPr>
              <p:spPr>
                <a:xfrm>
                  <a:off x="10534483" y="4147249"/>
                  <a:ext cx="2089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E2222-78C1-0AE1-B072-AE5ACED25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4483" y="4147249"/>
                  <a:ext cx="2089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5294" t="-4348" r="-35294" b="-3478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94A42138-9043-4F0A-5445-CEA328B3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04" y="3245075"/>
            <a:ext cx="8531065" cy="14223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1083233" y="6471204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Expansion: direct sum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3901" y="3548176"/>
            <a:ext cx="418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Finding the perturbation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4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6925" y="2430641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61890" y="4757684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5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6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512033" y="3600814"/>
            <a:ext cx="256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Eigenvector solver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2429" y="637743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SVD and truncation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7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8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2682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26821" cy="284117"/>
              </a:xfrm>
              <a:prstGeom prst="rect">
                <a:avLst/>
              </a:prstGeom>
              <a:blipFill>
                <a:blip r:embed="rId9"/>
                <a:stretch>
                  <a:fillRect l="-14815" t="-4348" r="-740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BCEEB6-5197-3E27-CBF3-5BF488CED8BE}"/>
                  </a:ext>
                </a:extLst>
              </p:cNvPr>
              <p:cNvSpPr txBox="1"/>
              <p:nvPr/>
            </p:nvSpPr>
            <p:spPr>
              <a:xfrm>
                <a:off x="1138179" y="3241276"/>
                <a:ext cx="657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BCEEB6-5197-3E27-CBF3-5BF488CED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79" y="3241276"/>
                <a:ext cx="657296" cy="276999"/>
              </a:xfrm>
              <a:prstGeom prst="rect">
                <a:avLst/>
              </a:prstGeom>
              <a:blipFill>
                <a:blip r:embed="rId10"/>
                <a:stretch>
                  <a:fillRect l="-7547" t="-4545" r="-11321" b="-40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C19E46-9930-90A0-BEE5-C96898C75FD9}"/>
                  </a:ext>
                </a:extLst>
              </p:cNvPr>
              <p:cNvSpPr txBox="1"/>
              <p:nvPr/>
            </p:nvSpPr>
            <p:spPr>
              <a:xfrm>
                <a:off x="6215439" y="3199814"/>
                <a:ext cx="657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C19E46-9930-90A0-BEE5-C96898C7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39" y="3199814"/>
                <a:ext cx="657296" cy="276999"/>
              </a:xfrm>
              <a:prstGeom prst="rect">
                <a:avLst/>
              </a:prstGeom>
              <a:blipFill>
                <a:blip r:embed="rId11"/>
                <a:stretch>
                  <a:fillRect l="-7692" t="-4545" r="-13462" b="-3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TextBox 156">
            <a:extLst>
              <a:ext uri="{FF2B5EF4-FFF2-40B4-BE49-F238E27FC236}">
                <a16:creationId xmlns:a16="http://schemas.microsoft.com/office/drawing/2014/main" id="{557E3E29-E9DD-5281-D9EA-0294B008AB34}"/>
              </a:ext>
            </a:extLst>
          </p:cNvPr>
          <p:cNvSpPr txBox="1"/>
          <p:nvPr/>
        </p:nvSpPr>
        <p:spPr>
          <a:xfrm>
            <a:off x="361455" y="1254265"/>
            <a:ext cx="5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DAA0D41-7173-12E6-BF99-85CCCFC844B4}"/>
              </a:ext>
            </a:extLst>
          </p:cNvPr>
          <p:cNvSpPr txBox="1"/>
          <p:nvPr/>
        </p:nvSpPr>
        <p:spPr>
          <a:xfrm>
            <a:off x="5113207" y="1285449"/>
            <a:ext cx="5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6BD0B64-ACE1-4DA6-D69A-6CDF68CEC2A0}"/>
              </a:ext>
            </a:extLst>
          </p:cNvPr>
          <p:cNvSpPr txBox="1"/>
          <p:nvPr/>
        </p:nvSpPr>
        <p:spPr>
          <a:xfrm>
            <a:off x="361454" y="4312746"/>
            <a:ext cx="5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1054B74-ACCF-617E-BFDB-2D112DD63245}"/>
              </a:ext>
            </a:extLst>
          </p:cNvPr>
          <p:cNvSpPr txBox="1"/>
          <p:nvPr/>
        </p:nvSpPr>
        <p:spPr>
          <a:xfrm>
            <a:off x="6633244" y="4724502"/>
            <a:ext cx="5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3C4ECFD-54F2-A2A4-CA97-6F5D9AFC3754}"/>
                  </a:ext>
                </a:extLst>
              </p:cNvPr>
              <p:cNvSpPr txBox="1"/>
              <p:nvPr/>
            </p:nvSpPr>
            <p:spPr>
              <a:xfrm>
                <a:off x="1280399" y="6128507"/>
                <a:ext cx="657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3C4ECFD-54F2-A2A4-CA97-6F5D9AFC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99" y="6128507"/>
                <a:ext cx="657296" cy="276999"/>
              </a:xfrm>
              <a:prstGeom prst="rect">
                <a:avLst/>
              </a:prstGeom>
              <a:blipFill>
                <a:blip r:embed="rId12"/>
                <a:stretch>
                  <a:fillRect l="-5660" t="-4348" r="-11321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B71D551-648D-2213-1310-88CCF45C2861}"/>
                  </a:ext>
                </a:extLst>
              </p:cNvPr>
              <p:cNvSpPr txBox="1"/>
              <p:nvPr/>
            </p:nvSpPr>
            <p:spPr>
              <a:xfrm>
                <a:off x="9870194" y="2870397"/>
                <a:ext cx="5466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B71D551-648D-2213-1310-88CCF45C2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194" y="2870397"/>
                <a:ext cx="546623" cy="276999"/>
              </a:xfrm>
              <a:prstGeom prst="rect">
                <a:avLst/>
              </a:prstGeom>
              <a:blipFill>
                <a:blip r:embed="rId13"/>
                <a:stretch>
                  <a:fillRect l="-9091" t="-4545" r="-13636" b="-3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FC366D-B0A9-A6E3-D2ED-03605FA510CE}"/>
                  </a:ext>
                </a:extLst>
              </p:cNvPr>
              <p:cNvSpPr txBox="1"/>
              <p:nvPr/>
            </p:nvSpPr>
            <p:spPr>
              <a:xfrm>
                <a:off x="1304365" y="5095170"/>
                <a:ext cx="5466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FC366D-B0A9-A6E3-D2ED-03605FA51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65" y="5095170"/>
                <a:ext cx="546623" cy="276999"/>
              </a:xfrm>
              <a:prstGeom prst="rect">
                <a:avLst/>
              </a:prstGeom>
              <a:blipFill>
                <a:blip r:embed="rId14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582FCEE-72AC-4750-8497-25FBD31400B8}"/>
                  </a:ext>
                </a:extLst>
              </p:cNvPr>
              <p:cNvSpPr txBox="1"/>
              <p:nvPr/>
            </p:nvSpPr>
            <p:spPr>
              <a:xfrm>
                <a:off x="3306991" y="5829689"/>
                <a:ext cx="657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582FCEE-72AC-4750-8497-25FBD314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91" y="5829689"/>
                <a:ext cx="657296" cy="276999"/>
              </a:xfrm>
              <a:prstGeom prst="rect">
                <a:avLst/>
              </a:prstGeom>
              <a:blipFill>
                <a:blip r:embed="rId15"/>
                <a:stretch>
                  <a:fillRect l="-7692" r="-13462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B3F939-C874-F193-E695-CC40CA8CDD7C}"/>
              </a:ext>
            </a:extLst>
          </p:cNvPr>
          <p:cNvGrpSpPr/>
          <p:nvPr/>
        </p:nvGrpSpPr>
        <p:grpSpPr>
          <a:xfrm>
            <a:off x="0" y="1606708"/>
            <a:ext cx="11890188" cy="5327128"/>
            <a:chOff x="0" y="1606708"/>
            <a:chExt cx="11890188" cy="53271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3B5CCB-9EFE-DA0C-CB53-6264C4D7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7816" y="3028145"/>
              <a:ext cx="9970895" cy="142232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E15F6F0-6BDF-5F4D-9D0B-575EF172ED8C}"/>
                </a:ext>
              </a:extLst>
            </p:cNvPr>
            <p:cNvGrpSpPr/>
            <p:nvPr/>
          </p:nvGrpSpPr>
          <p:grpSpPr>
            <a:xfrm>
              <a:off x="1015415" y="1927692"/>
              <a:ext cx="835573" cy="804331"/>
              <a:chOff x="1632857" y="2226129"/>
              <a:chExt cx="1143000" cy="1143000"/>
            </a:xfrm>
          </p:grpSpPr>
          <p:cxnSp>
            <p:nvCxnSpPr>
              <p:cNvPr id="5" name="直线连接符 4">
                <a:extLst>
                  <a:ext uri="{FF2B5EF4-FFF2-40B4-BE49-F238E27FC236}">
                    <a16:creationId xmlns:a16="http://schemas.microsoft.com/office/drawing/2014/main" id="{84795B0F-7B87-EF47-8E98-BFDF4054D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857" y="2797629"/>
                <a:ext cx="1143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线连接符 5">
                <a:extLst>
                  <a:ext uri="{FF2B5EF4-FFF2-40B4-BE49-F238E27FC236}">
                    <a16:creationId xmlns:a16="http://schemas.microsoft.com/office/drawing/2014/main" id="{A11EBDFC-9F1B-A64E-A977-26C16386D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914" y="2226129"/>
                <a:ext cx="0" cy="1143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920397E3-0DBC-4543-A024-EB6297AC25A5}"/>
                  </a:ext>
                </a:extLst>
              </p:cNvPr>
              <p:cNvSpPr/>
              <p:nvPr/>
            </p:nvSpPr>
            <p:spPr>
              <a:xfrm>
                <a:off x="2073728" y="2672443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00F2FCD-24C5-FB49-BD76-7CBA43A51044}"/>
                </a:ext>
              </a:extLst>
            </p:cNvPr>
            <p:cNvGrpSpPr/>
            <p:nvPr/>
          </p:nvGrpSpPr>
          <p:grpSpPr>
            <a:xfrm>
              <a:off x="284019" y="1606708"/>
              <a:ext cx="724856" cy="1446299"/>
              <a:chOff x="284019" y="1606708"/>
              <a:chExt cx="991547" cy="2055272"/>
            </a:xfrm>
          </p:grpSpPr>
          <p:sp>
            <p:nvSpPr>
              <p:cNvPr id="26" name="任意形状 25">
                <a:extLst>
                  <a:ext uri="{FF2B5EF4-FFF2-40B4-BE49-F238E27FC236}">
                    <a16:creationId xmlns:a16="http://schemas.microsoft.com/office/drawing/2014/main" id="{E61D3E11-9F11-1B4A-B1CB-181B0B99020D}"/>
                  </a:ext>
                </a:extLst>
              </p:cNvPr>
              <p:cNvSpPr/>
              <p:nvPr/>
            </p:nvSpPr>
            <p:spPr>
              <a:xfrm>
                <a:off x="389945" y="1606708"/>
                <a:ext cx="885621" cy="2055272"/>
              </a:xfrm>
              <a:custGeom>
                <a:avLst/>
                <a:gdLst>
                  <a:gd name="connsiteX0" fmla="*/ 885642 w 885642"/>
                  <a:gd name="connsiteY0" fmla="*/ 3680 h 2424251"/>
                  <a:gd name="connsiteX1" fmla="*/ 345315 w 885642"/>
                  <a:gd name="connsiteY1" fmla="*/ 135298 h 2424251"/>
                  <a:gd name="connsiteX2" fmla="*/ 54369 w 885642"/>
                  <a:gd name="connsiteY2" fmla="*/ 890371 h 2424251"/>
                  <a:gd name="connsiteX3" fmla="*/ 33587 w 885642"/>
                  <a:gd name="connsiteY3" fmla="*/ 1548462 h 2424251"/>
                  <a:gd name="connsiteX4" fmla="*/ 414587 w 885642"/>
                  <a:gd name="connsiteY4" fmla="*/ 2289680 h 2424251"/>
                  <a:gd name="connsiteX5" fmla="*/ 851005 w 885642"/>
                  <a:gd name="connsiteY5" fmla="*/ 2421298 h 242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5642" h="2424251">
                    <a:moveTo>
                      <a:pt x="885642" y="3680"/>
                    </a:moveTo>
                    <a:cubicBezTo>
                      <a:pt x="684751" y="-4402"/>
                      <a:pt x="483860" y="-12484"/>
                      <a:pt x="345315" y="135298"/>
                    </a:cubicBezTo>
                    <a:cubicBezTo>
                      <a:pt x="206769" y="283080"/>
                      <a:pt x="106324" y="654844"/>
                      <a:pt x="54369" y="890371"/>
                    </a:cubicBezTo>
                    <a:cubicBezTo>
                      <a:pt x="2414" y="1125898"/>
                      <a:pt x="-26449" y="1315244"/>
                      <a:pt x="33587" y="1548462"/>
                    </a:cubicBezTo>
                    <a:cubicBezTo>
                      <a:pt x="93623" y="1781680"/>
                      <a:pt x="278351" y="2144207"/>
                      <a:pt x="414587" y="2289680"/>
                    </a:cubicBezTo>
                    <a:cubicBezTo>
                      <a:pt x="550823" y="2435153"/>
                      <a:pt x="700914" y="2428225"/>
                      <a:pt x="851005" y="242129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818DABCA-6FD3-DD40-A400-9AD6908F7D9D}"/>
                  </a:ext>
                </a:extLst>
              </p:cNvPr>
              <p:cNvCxnSpPr/>
              <p:nvPr/>
            </p:nvCxnSpPr>
            <p:spPr>
              <a:xfrm>
                <a:off x="410689" y="2634344"/>
                <a:ext cx="7954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F83D329-1C16-6F4A-8FA7-B61191360BDF}"/>
                  </a:ext>
                </a:extLst>
              </p:cNvPr>
              <p:cNvSpPr/>
              <p:nvPr/>
            </p:nvSpPr>
            <p:spPr>
              <a:xfrm>
                <a:off x="284019" y="2509158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4B5BE51-D178-BC41-8D67-DC1485EC1F7C}"/>
                </a:ext>
              </a:extLst>
            </p:cNvPr>
            <p:cNvGrpSpPr/>
            <p:nvPr/>
          </p:nvGrpSpPr>
          <p:grpSpPr>
            <a:xfrm flipH="1">
              <a:off x="2636804" y="1619907"/>
              <a:ext cx="736883" cy="1446299"/>
              <a:chOff x="284019" y="1606708"/>
              <a:chExt cx="991547" cy="2055272"/>
            </a:xfrm>
          </p:grpSpPr>
          <p:sp>
            <p:nvSpPr>
              <p:cNvPr id="32" name="任意形状 31">
                <a:extLst>
                  <a:ext uri="{FF2B5EF4-FFF2-40B4-BE49-F238E27FC236}">
                    <a16:creationId xmlns:a16="http://schemas.microsoft.com/office/drawing/2014/main" id="{C74583B4-2FE7-8141-968D-1EB63C0B5727}"/>
                  </a:ext>
                </a:extLst>
              </p:cNvPr>
              <p:cNvSpPr/>
              <p:nvPr/>
            </p:nvSpPr>
            <p:spPr>
              <a:xfrm>
                <a:off x="389945" y="1606708"/>
                <a:ext cx="885621" cy="2055272"/>
              </a:xfrm>
              <a:custGeom>
                <a:avLst/>
                <a:gdLst>
                  <a:gd name="connsiteX0" fmla="*/ 885642 w 885642"/>
                  <a:gd name="connsiteY0" fmla="*/ 3680 h 2424251"/>
                  <a:gd name="connsiteX1" fmla="*/ 345315 w 885642"/>
                  <a:gd name="connsiteY1" fmla="*/ 135298 h 2424251"/>
                  <a:gd name="connsiteX2" fmla="*/ 54369 w 885642"/>
                  <a:gd name="connsiteY2" fmla="*/ 890371 h 2424251"/>
                  <a:gd name="connsiteX3" fmla="*/ 33587 w 885642"/>
                  <a:gd name="connsiteY3" fmla="*/ 1548462 h 2424251"/>
                  <a:gd name="connsiteX4" fmla="*/ 414587 w 885642"/>
                  <a:gd name="connsiteY4" fmla="*/ 2289680 h 2424251"/>
                  <a:gd name="connsiteX5" fmla="*/ 851005 w 885642"/>
                  <a:gd name="connsiteY5" fmla="*/ 2421298 h 242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5642" h="2424251">
                    <a:moveTo>
                      <a:pt x="885642" y="3680"/>
                    </a:moveTo>
                    <a:cubicBezTo>
                      <a:pt x="684751" y="-4402"/>
                      <a:pt x="483860" y="-12484"/>
                      <a:pt x="345315" y="135298"/>
                    </a:cubicBezTo>
                    <a:cubicBezTo>
                      <a:pt x="206769" y="283080"/>
                      <a:pt x="106324" y="654844"/>
                      <a:pt x="54369" y="890371"/>
                    </a:cubicBezTo>
                    <a:cubicBezTo>
                      <a:pt x="2414" y="1125898"/>
                      <a:pt x="-26449" y="1315244"/>
                      <a:pt x="33587" y="1548462"/>
                    </a:cubicBezTo>
                    <a:cubicBezTo>
                      <a:pt x="93623" y="1781680"/>
                      <a:pt x="278351" y="2144207"/>
                      <a:pt x="414587" y="2289680"/>
                    </a:cubicBezTo>
                    <a:cubicBezTo>
                      <a:pt x="550823" y="2435153"/>
                      <a:pt x="700914" y="2428225"/>
                      <a:pt x="851005" y="242129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3" name="直线连接符 32">
                <a:extLst>
                  <a:ext uri="{FF2B5EF4-FFF2-40B4-BE49-F238E27FC236}">
                    <a16:creationId xmlns:a16="http://schemas.microsoft.com/office/drawing/2014/main" id="{B02287F2-3452-424E-94D4-5A8EA5597820}"/>
                  </a:ext>
                </a:extLst>
              </p:cNvPr>
              <p:cNvCxnSpPr/>
              <p:nvPr/>
            </p:nvCxnSpPr>
            <p:spPr>
              <a:xfrm>
                <a:off x="410689" y="2634344"/>
                <a:ext cx="7954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8FEBAC7-AC66-1442-BA3E-094DFFDFB3DC}"/>
                  </a:ext>
                </a:extLst>
              </p:cNvPr>
              <p:cNvSpPr/>
              <p:nvPr/>
            </p:nvSpPr>
            <p:spPr>
              <a:xfrm>
                <a:off x="284019" y="2509158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29E68F3-B5F7-7F4B-9D7F-574992E24C57}"/>
                </a:ext>
              </a:extLst>
            </p:cNvPr>
            <p:cNvGrpSpPr/>
            <p:nvPr/>
          </p:nvGrpSpPr>
          <p:grpSpPr>
            <a:xfrm>
              <a:off x="1062642" y="2775661"/>
              <a:ext cx="739688" cy="367009"/>
              <a:chOff x="1349115" y="3267856"/>
              <a:chExt cx="1011836" cy="521540"/>
            </a:xfrm>
          </p:grpSpPr>
          <p:cxnSp>
            <p:nvCxnSpPr>
              <p:cNvPr id="36" name="直线连接符 35">
                <a:extLst>
                  <a:ext uri="{FF2B5EF4-FFF2-40B4-BE49-F238E27FC236}">
                    <a16:creationId xmlns:a16="http://schemas.microsoft.com/office/drawing/2014/main" id="{5855E77B-9345-1A40-95FB-C016ED21CBF5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37">
                <a:extLst>
                  <a:ext uri="{FF2B5EF4-FFF2-40B4-BE49-F238E27FC236}">
                    <a16:creationId xmlns:a16="http://schemas.microsoft.com/office/drawing/2014/main" id="{6B195E0B-9ED5-5540-905C-980121DA307B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菱形 38">
                <a:extLst>
                  <a:ext uri="{FF2B5EF4-FFF2-40B4-BE49-F238E27FC236}">
                    <a16:creationId xmlns:a16="http://schemas.microsoft.com/office/drawing/2014/main" id="{FBC0751A-6B21-D446-8B18-C642964D6DDD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3DA0EBD-FA62-A441-97FC-7D62D5D6FB1F}"/>
                </a:ext>
              </a:extLst>
            </p:cNvPr>
            <p:cNvGrpSpPr/>
            <p:nvPr/>
          </p:nvGrpSpPr>
          <p:grpSpPr>
            <a:xfrm>
              <a:off x="6703665" y="1956298"/>
              <a:ext cx="835573" cy="804331"/>
              <a:chOff x="1632857" y="2226129"/>
              <a:chExt cx="1143000" cy="1143000"/>
            </a:xfrm>
          </p:grpSpPr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CBD196E-28C8-554E-BB18-98198B458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857" y="2797629"/>
                <a:ext cx="1143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28E4988A-5960-E443-B305-FA77F3CDF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914" y="2226129"/>
                <a:ext cx="0" cy="1143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E812917F-5289-EE43-AA7E-E96F1E645AAF}"/>
                  </a:ext>
                </a:extLst>
              </p:cNvPr>
              <p:cNvSpPr/>
              <p:nvPr/>
            </p:nvSpPr>
            <p:spPr>
              <a:xfrm>
                <a:off x="2073728" y="2672443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F632BEB0-CEC9-A141-B574-FDA17E66FCCB}"/>
                </a:ext>
              </a:extLst>
            </p:cNvPr>
            <p:cNvGrpSpPr/>
            <p:nvPr/>
          </p:nvGrpSpPr>
          <p:grpSpPr>
            <a:xfrm>
              <a:off x="5972269" y="1635314"/>
              <a:ext cx="724856" cy="1446299"/>
              <a:chOff x="284019" y="1606708"/>
              <a:chExt cx="991547" cy="2055272"/>
            </a:xfrm>
          </p:grpSpPr>
          <p:sp>
            <p:nvSpPr>
              <p:cNvPr id="63" name="任意形状 62">
                <a:extLst>
                  <a:ext uri="{FF2B5EF4-FFF2-40B4-BE49-F238E27FC236}">
                    <a16:creationId xmlns:a16="http://schemas.microsoft.com/office/drawing/2014/main" id="{BC27137B-678D-5A44-8DF5-3101D3F49D21}"/>
                  </a:ext>
                </a:extLst>
              </p:cNvPr>
              <p:cNvSpPr/>
              <p:nvPr/>
            </p:nvSpPr>
            <p:spPr>
              <a:xfrm>
                <a:off x="389945" y="1606708"/>
                <a:ext cx="885621" cy="2055272"/>
              </a:xfrm>
              <a:custGeom>
                <a:avLst/>
                <a:gdLst>
                  <a:gd name="connsiteX0" fmla="*/ 885642 w 885642"/>
                  <a:gd name="connsiteY0" fmla="*/ 3680 h 2424251"/>
                  <a:gd name="connsiteX1" fmla="*/ 345315 w 885642"/>
                  <a:gd name="connsiteY1" fmla="*/ 135298 h 2424251"/>
                  <a:gd name="connsiteX2" fmla="*/ 54369 w 885642"/>
                  <a:gd name="connsiteY2" fmla="*/ 890371 h 2424251"/>
                  <a:gd name="connsiteX3" fmla="*/ 33587 w 885642"/>
                  <a:gd name="connsiteY3" fmla="*/ 1548462 h 2424251"/>
                  <a:gd name="connsiteX4" fmla="*/ 414587 w 885642"/>
                  <a:gd name="connsiteY4" fmla="*/ 2289680 h 2424251"/>
                  <a:gd name="connsiteX5" fmla="*/ 851005 w 885642"/>
                  <a:gd name="connsiteY5" fmla="*/ 2421298 h 242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5642" h="2424251">
                    <a:moveTo>
                      <a:pt x="885642" y="3680"/>
                    </a:moveTo>
                    <a:cubicBezTo>
                      <a:pt x="684751" y="-4402"/>
                      <a:pt x="483860" y="-12484"/>
                      <a:pt x="345315" y="135298"/>
                    </a:cubicBezTo>
                    <a:cubicBezTo>
                      <a:pt x="206769" y="283080"/>
                      <a:pt x="106324" y="654844"/>
                      <a:pt x="54369" y="890371"/>
                    </a:cubicBezTo>
                    <a:cubicBezTo>
                      <a:pt x="2414" y="1125898"/>
                      <a:pt x="-26449" y="1315244"/>
                      <a:pt x="33587" y="1548462"/>
                    </a:cubicBezTo>
                    <a:cubicBezTo>
                      <a:pt x="93623" y="1781680"/>
                      <a:pt x="278351" y="2144207"/>
                      <a:pt x="414587" y="2289680"/>
                    </a:cubicBezTo>
                    <a:cubicBezTo>
                      <a:pt x="550823" y="2435153"/>
                      <a:pt x="700914" y="2428225"/>
                      <a:pt x="851005" y="2421298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3AD5A60B-68CB-C946-8649-947D2263322C}"/>
                  </a:ext>
                </a:extLst>
              </p:cNvPr>
              <p:cNvCxnSpPr/>
              <p:nvPr/>
            </p:nvCxnSpPr>
            <p:spPr>
              <a:xfrm>
                <a:off x="410689" y="2634344"/>
                <a:ext cx="79543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1713DD50-68DF-FD46-98B7-290D52BE4539}"/>
                  </a:ext>
                </a:extLst>
              </p:cNvPr>
              <p:cNvSpPr/>
              <p:nvPr/>
            </p:nvSpPr>
            <p:spPr>
              <a:xfrm>
                <a:off x="284019" y="2509158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75B233A7-A6B5-A34E-B374-4900A9E48CAC}"/>
                </a:ext>
              </a:extLst>
            </p:cNvPr>
            <p:cNvGrpSpPr/>
            <p:nvPr/>
          </p:nvGrpSpPr>
          <p:grpSpPr>
            <a:xfrm>
              <a:off x="6750892" y="2804267"/>
              <a:ext cx="739688" cy="367009"/>
              <a:chOff x="1349115" y="3267856"/>
              <a:chExt cx="1011836" cy="521540"/>
            </a:xfrm>
          </p:grpSpPr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9351CDFB-CB10-9346-9BD0-E546A38DD549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3F8F9BF4-B6C2-0741-AC51-2B31763C8CA4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菱形 72">
                <a:extLst>
                  <a:ext uri="{FF2B5EF4-FFF2-40B4-BE49-F238E27FC236}">
                    <a16:creationId xmlns:a16="http://schemas.microsoft.com/office/drawing/2014/main" id="{49A297C8-1458-EA49-BAE5-6869A417E2B2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08B234E-F38F-7645-B78F-AEA26F289657}"/>
                    </a:ext>
                  </a:extLst>
                </p:cNvPr>
                <p:cNvSpPr txBox="1"/>
                <p:nvPr/>
              </p:nvSpPr>
              <p:spPr>
                <a:xfrm>
                  <a:off x="4871037" y="2076866"/>
                  <a:ext cx="115989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E08B234E-F38F-7645-B78F-AEA26F289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037" y="2076866"/>
                  <a:ext cx="115989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00512EA-FA31-6F4A-84F2-3B96FF78899D}"/>
                </a:ext>
              </a:extLst>
            </p:cNvPr>
            <p:cNvSpPr txBox="1"/>
            <p:nvPr/>
          </p:nvSpPr>
          <p:spPr>
            <a:xfrm>
              <a:off x="0" y="6225950"/>
              <a:ext cx="4027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Palatino Linotype" panose="02040502050505030304" pitchFamily="18" charset="0"/>
                </a:rPr>
                <a:t>Only expand new quantum sector on the right hand side bond</a:t>
              </a:r>
              <a:endParaRPr kumimoji="1" lang="zh-CN" altLang="en-US" sz="2000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895896A8-15FE-FD40-934F-5CF206DBAA3D}"/>
                </a:ext>
              </a:extLst>
            </p:cNvPr>
            <p:cNvCxnSpPr>
              <a:cxnSpLocks/>
            </p:cNvCxnSpPr>
            <p:nvPr/>
          </p:nvCxnSpPr>
          <p:spPr>
            <a:xfrm>
              <a:off x="3709355" y="2343056"/>
              <a:ext cx="138603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三角形 78">
              <a:extLst>
                <a:ext uri="{FF2B5EF4-FFF2-40B4-BE49-F238E27FC236}">
                  <a16:creationId xmlns:a16="http://schemas.microsoft.com/office/drawing/2014/main" id="{33D59610-FFBD-AB43-9A0F-17F0BC122909}"/>
                </a:ext>
              </a:extLst>
            </p:cNvPr>
            <p:cNvSpPr/>
            <p:nvPr/>
          </p:nvSpPr>
          <p:spPr>
            <a:xfrm rot="5400000">
              <a:off x="8717663" y="2553675"/>
              <a:ext cx="581114" cy="26806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1" name="曲线连接符 80">
              <a:extLst>
                <a:ext uri="{FF2B5EF4-FFF2-40B4-BE49-F238E27FC236}">
                  <a16:creationId xmlns:a16="http://schemas.microsoft.com/office/drawing/2014/main" id="{21009E9F-6425-5846-9627-3096FFBB401E}"/>
                </a:ext>
              </a:extLst>
            </p:cNvPr>
            <p:cNvCxnSpPr/>
            <p:nvPr/>
          </p:nvCxnSpPr>
          <p:spPr>
            <a:xfrm>
              <a:off x="8323067" y="2344778"/>
              <a:ext cx="539875" cy="182608"/>
            </a:xfrm>
            <a:prstGeom prst="curvedConnector3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曲线连接符 81">
              <a:extLst>
                <a:ext uri="{FF2B5EF4-FFF2-40B4-BE49-F238E27FC236}">
                  <a16:creationId xmlns:a16="http://schemas.microsoft.com/office/drawing/2014/main" id="{168F24CB-7F4D-BD47-8C0D-4AD4E437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3066" y="2885319"/>
              <a:ext cx="539875" cy="182608"/>
            </a:xfrm>
            <a:prstGeom prst="curvedConnector3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BBA1A831-1425-CF45-A4EB-FBC7088CC120}"/>
                </a:ext>
              </a:extLst>
            </p:cNvPr>
            <p:cNvCxnSpPr>
              <a:stCxn id="79" idx="0"/>
            </p:cNvCxnSpPr>
            <p:nvPr/>
          </p:nvCxnSpPr>
          <p:spPr>
            <a:xfrm>
              <a:off x="9142252" y="2687707"/>
              <a:ext cx="335987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9AFAE61-6298-CA41-9F53-9EF3A31A126C}"/>
                </a:ext>
              </a:extLst>
            </p:cNvPr>
            <p:cNvSpPr txBox="1"/>
            <p:nvPr/>
          </p:nvSpPr>
          <p:spPr>
            <a:xfrm>
              <a:off x="6144230" y="3567145"/>
              <a:ext cx="3452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Palatino Linotype" panose="02040502050505030304" pitchFamily="18" charset="0"/>
                </a:rPr>
                <a:t>Finding the expansion term</a:t>
              </a:r>
              <a:endParaRPr kumimoji="1" lang="zh-CN" altLang="en-US" sz="2000" dirty="0">
                <a:latin typeface="Palatino Linotype" panose="0204050205050503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8A90F8FF-AF7D-BC41-A5DC-CF909949D0C6}"/>
                    </a:ext>
                  </a:extLst>
                </p:cNvPr>
                <p:cNvSpPr txBox="1"/>
                <p:nvPr/>
              </p:nvSpPr>
              <p:spPr>
                <a:xfrm>
                  <a:off x="9776150" y="2089373"/>
                  <a:ext cx="52418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zh-CN" altLang="en-US" sz="4000" dirty="0"/>
                </a:p>
              </p:txBody>
            </p:sp>
          </mc:Choice>
          <mc:Fallback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8A90F8FF-AF7D-BC41-A5DC-CF909949D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150" y="2089373"/>
                  <a:ext cx="524182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6977" r="-697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4C1CA26-3B2C-7946-AFD6-E3C835DE11A6}"/>
                </a:ext>
              </a:extLst>
            </p:cNvPr>
            <p:cNvGrpSpPr/>
            <p:nvPr/>
          </p:nvGrpSpPr>
          <p:grpSpPr>
            <a:xfrm>
              <a:off x="11150500" y="2294632"/>
              <a:ext cx="739688" cy="367009"/>
              <a:chOff x="9778735" y="2592155"/>
              <a:chExt cx="739688" cy="367009"/>
            </a:xfrm>
          </p:grpSpPr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2F9754C8-38C3-6749-8A7E-2B0B9BE373EE}"/>
                  </a:ext>
                </a:extLst>
              </p:cNvPr>
              <p:cNvCxnSpPr/>
              <p:nvPr/>
            </p:nvCxnSpPr>
            <p:spPr>
              <a:xfrm>
                <a:off x="9778735" y="2869501"/>
                <a:ext cx="739688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CE47B93E-E11B-474F-B707-F2F936BC6C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5317" y="2860012"/>
                <a:ext cx="373106" cy="4177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F6162F8F-761E-3F44-AD0A-C25959ACED47}"/>
                  </a:ext>
                </a:extLst>
              </p:cNvPr>
              <p:cNvCxnSpPr/>
              <p:nvPr/>
            </p:nvCxnSpPr>
            <p:spPr>
              <a:xfrm>
                <a:off x="10145316" y="2592155"/>
                <a:ext cx="0" cy="27734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菱形 89">
                <a:extLst>
                  <a:ext uri="{FF2B5EF4-FFF2-40B4-BE49-F238E27FC236}">
                    <a16:creationId xmlns:a16="http://schemas.microsoft.com/office/drawing/2014/main" id="{96682C3E-B74C-144B-B11B-A8BF679895F7}"/>
                  </a:ext>
                </a:extLst>
              </p:cNvPr>
              <p:cNvSpPr/>
              <p:nvPr/>
            </p:nvSpPr>
            <p:spPr>
              <a:xfrm>
                <a:off x="10053801" y="2779837"/>
                <a:ext cx="183031" cy="179327"/>
              </a:xfrm>
              <a:prstGeom prst="diamond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D36FCA20-D35C-424A-BE8D-5759ACA79145}"/>
                    </a:ext>
                  </a:extLst>
                </p:cNvPr>
                <p:cNvSpPr txBox="1"/>
                <p:nvPr/>
              </p:nvSpPr>
              <p:spPr>
                <a:xfrm>
                  <a:off x="917338" y="5310693"/>
                  <a:ext cx="52899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3600" i="1" smtClean="0">
                            <a:latin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D36FCA20-D35C-424A-BE8D-5759ACA79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38" y="5310693"/>
                  <a:ext cx="528991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21429" r="-21429" b="-1590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9785A660-FAB9-0340-9F14-8BD58B06281B}"/>
                    </a:ext>
                  </a:extLst>
                </p:cNvPr>
                <p:cNvSpPr txBox="1"/>
                <p:nvPr/>
              </p:nvSpPr>
              <p:spPr>
                <a:xfrm>
                  <a:off x="2317823" y="5232938"/>
                  <a:ext cx="52418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zh-CN" altLang="en-US" sz="4000" dirty="0"/>
                </a:p>
              </p:txBody>
            </p:sp>
          </mc:Choice>
          <mc:Fallback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9785A660-FAB9-0340-9F14-8BD58B062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823" y="5232938"/>
                  <a:ext cx="524182" cy="615553"/>
                </a:xfrm>
                <a:prstGeom prst="rect">
                  <a:avLst/>
                </a:prstGeom>
                <a:blipFill>
                  <a:blip r:embed="rId6"/>
                  <a:stretch>
                    <a:fillRect l="-7143" r="-952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205B943A-702E-E54F-B648-C0BC1F3D9606}"/>
                </a:ext>
              </a:extLst>
            </p:cNvPr>
            <p:cNvSpPr txBox="1"/>
            <p:nvPr/>
          </p:nvSpPr>
          <p:spPr>
            <a:xfrm>
              <a:off x="1263060" y="3577676"/>
              <a:ext cx="1501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err="1">
                  <a:latin typeface="Palatino Linotype" panose="02040502050505030304" pitchFamily="18" charset="0"/>
                </a:rPr>
                <a:t>Lanczos</a:t>
              </a:r>
              <a:endParaRPr kumimoji="1" lang="zh-CN" altLang="en-US" sz="2000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C62D8D41-0DE9-C54E-A2A7-CFE926B660A6}"/>
                </a:ext>
              </a:extLst>
            </p:cNvPr>
            <p:cNvCxnSpPr>
              <a:cxnSpLocks/>
            </p:cNvCxnSpPr>
            <p:nvPr/>
          </p:nvCxnSpPr>
          <p:spPr>
            <a:xfrm>
              <a:off x="4402374" y="5622293"/>
              <a:ext cx="163632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23">
              <a:extLst>
                <a:ext uri="{FF2B5EF4-FFF2-40B4-BE49-F238E27FC236}">
                  <a16:creationId xmlns:a16="http://schemas.microsoft.com/office/drawing/2014/main" id="{0398D337-51A2-C145-943D-4B04F31DFE95}"/>
                </a:ext>
              </a:extLst>
            </p:cNvPr>
            <p:cNvCxnSpPr/>
            <p:nvPr/>
          </p:nvCxnSpPr>
          <p:spPr>
            <a:xfrm>
              <a:off x="6842090" y="5690844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7F427543-507C-3E41-B6EB-28CFAD4CF11A}"/>
                </a:ext>
              </a:extLst>
            </p:cNvPr>
            <p:cNvCxnSpPr/>
            <p:nvPr/>
          </p:nvCxnSpPr>
          <p:spPr>
            <a:xfrm>
              <a:off x="7208671" y="5413498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菱形 126">
              <a:extLst>
                <a:ext uri="{FF2B5EF4-FFF2-40B4-BE49-F238E27FC236}">
                  <a16:creationId xmlns:a16="http://schemas.microsoft.com/office/drawing/2014/main" id="{53430DD0-FE6D-8B41-B2C3-B03A0FC49A68}"/>
                </a:ext>
              </a:extLst>
            </p:cNvPr>
            <p:cNvSpPr/>
            <p:nvPr/>
          </p:nvSpPr>
          <p:spPr>
            <a:xfrm>
              <a:off x="7117156" y="5601180"/>
              <a:ext cx="183031" cy="179327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4DEB0ADD-EDED-BA42-B42C-DE64D825596B}"/>
                </a:ext>
              </a:extLst>
            </p:cNvPr>
            <p:cNvSpPr txBox="1"/>
            <p:nvPr/>
          </p:nvSpPr>
          <p:spPr>
            <a:xfrm>
              <a:off x="7079554" y="6309853"/>
              <a:ext cx="2981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Palatino Linotype" panose="02040502050505030304" pitchFamily="18" charset="0"/>
                </a:rPr>
                <a:t>SVD and truncation</a:t>
              </a:r>
              <a:endParaRPr kumimoji="1" lang="zh-CN" altLang="en-US" sz="2000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130" name="直线连接符 129">
              <a:extLst>
                <a:ext uri="{FF2B5EF4-FFF2-40B4-BE49-F238E27FC236}">
                  <a16:creationId xmlns:a16="http://schemas.microsoft.com/office/drawing/2014/main" id="{36B2734D-D860-3640-9B07-FC78D4843071}"/>
                </a:ext>
              </a:extLst>
            </p:cNvPr>
            <p:cNvCxnSpPr/>
            <p:nvPr/>
          </p:nvCxnSpPr>
          <p:spPr>
            <a:xfrm>
              <a:off x="7840452" y="5681355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菱形 132">
              <a:extLst>
                <a:ext uri="{FF2B5EF4-FFF2-40B4-BE49-F238E27FC236}">
                  <a16:creationId xmlns:a16="http://schemas.microsoft.com/office/drawing/2014/main" id="{ED7BE827-F752-AC4A-A94A-3B6EE7ED42EB}"/>
                </a:ext>
              </a:extLst>
            </p:cNvPr>
            <p:cNvSpPr/>
            <p:nvPr/>
          </p:nvSpPr>
          <p:spPr>
            <a:xfrm>
              <a:off x="8115518" y="5591691"/>
              <a:ext cx="183031" cy="179327"/>
            </a:xfrm>
            <a:prstGeom prst="diamon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937283C2-0515-7C40-9842-02116777CA0B}"/>
                    </a:ext>
                  </a:extLst>
                </p:cNvPr>
                <p:cNvSpPr txBox="1"/>
                <p:nvPr/>
              </p:nvSpPr>
              <p:spPr>
                <a:xfrm>
                  <a:off x="7113711" y="5882915"/>
                  <a:ext cx="2257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937283C2-0515-7C40-9842-02116777C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711" y="5882915"/>
                  <a:ext cx="22570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222" r="-22222" b="-909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2B0C23BA-3E9B-4A4C-9BE7-1239CAE01EE1}"/>
                    </a:ext>
                  </a:extLst>
                </p:cNvPr>
                <p:cNvSpPr txBox="1"/>
                <p:nvPr/>
              </p:nvSpPr>
              <p:spPr>
                <a:xfrm>
                  <a:off x="8046623" y="5870518"/>
                  <a:ext cx="1888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2B0C23BA-3E9B-4A4C-9BE7-1239CAE01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623" y="5870518"/>
                  <a:ext cx="18883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8750" b="-909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92F13375-5F7C-A647-94C9-23AA8A4F2365}"/>
                    </a:ext>
                  </a:extLst>
                </p:cNvPr>
                <p:cNvSpPr txBox="1"/>
                <p:nvPr/>
              </p:nvSpPr>
              <p:spPr>
                <a:xfrm>
                  <a:off x="8942666" y="5871967"/>
                  <a:ext cx="326821" cy="2841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92F13375-5F7C-A647-94C9-23AA8A4F2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666" y="5871967"/>
                  <a:ext cx="326821" cy="284117"/>
                </a:xfrm>
                <a:prstGeom prst="rect">
                  <a:avLst/>
                </a:prstGeom>
                <a:blipFill>
                  <a:blip r:embed="rId9"/>
                  <a:stretch>
                    <a:fillRect l="-14815" t="-4348" r="-7407" b="-869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9D45D59-C04B-DE4B-8C64-D2CA244887D5}"/>
                </a:ext>
              </a:extLst>
            </p:cNvPr>
            <p:cNvGrpSpPr/>
            <p:nvPr/>
          </p:nvGrpSpPr>
          <p:grpSpPr>
            <a:xfrm>
              <a:off x="1794023" y="2773660"/>
              <a:ext cx="739688" cy="367009"/>
              <a:chOff x="1349115" y="3267856"/>
              <a:chExt cx="1011836" cy="521540"/>
            </a:xfrm>
          </p:grpSpPr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C71A62A9-450F-C24D-A50D-334DF88DB8FB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291C76F0-4BF2-FB4C-882A-D9B0DD5E948B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菱形 82">
                <a:extLst>
                  <a:ext uri="{FF2B5EF4-FFF2-40B4-BE49-F238E27FC236}">
                    <a16:creationId xmlns:a16="http://schemas.microsoft.com/office/drawing/2014/main" id="{3AD07F14-B40C-2E42-8B11-57FA4E4E8910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0BF3B5B-FD51-6D44-B63A-ED31EF4C2F5A}"/>
                </a:ext>
              </a:extLst>
            </p:cNvPr>
            <p:cNvGrpSpPr/>
            <p:nvPr/>
          </p:nvGrpSpPr>
          <p:grpSpPr>
            <a:xfrm>
              <a:off x="1748039" y="1930818"/>
              <a:ext cx="835573" cy="804331"/>
              <a:chOff x="1632857" y="2226129"/>
              <a:chExt cx="1143000" cy="1143000"/>
            </a:xfrm>
          </p:grpSpPr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32C4C3E5-757B-4F43-9B1F-6C92744447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857" y="2797629"/>
                <a:ext cx="1143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56958DC0-5CBC-8643-9BD4-8D5A7564A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914" y="2226129"/>
                <a:ext cx="0" cy="1143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02491130-AC4B-3545-B8EB-CC8251DBD428}"/>
                  </a:ext>
                </a:extLst>
              </p:cNvPr>
              <p:cNvSpPr/>
              <p:nvPr/>
            </p:nvSpPr>
            <p:spPr>
              <a:xfrm>
                <a:off x="2073728" y="2672443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E669FE0E-A98B-1249-A921-3E12A96C2B39}"/>
                </a:ext>
              </a:extLst>
            </p:cNvPr>
            <p:cNvGrpSpPr/>
            <p:nvPr/>
          </p:nvGrpSpPr>
          <p:grpSpPr>
            <a:xfrm>
              <a:off x="7415812" y="2801958"/>
              <a:ext cx="739688" cy="367009"/>
              <a:chOff x="1349115" y="3267856"/>
              <a:chExt cx="1011836" cy="521540"/>
            </a:xfrm>
          </p:grpSpPr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4381A55-BFA6-7048-BA46-88F94708235C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64045BA6-AEBD-E743-BDC2-4D1565152648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菱形 97">
                <a:extLst>
                  <a:ext uri="{FF2B5EF4-FFF2-40B4-BE49-F238E27FC236}">
                    <a16:creationId xmlns:a16="http://schemas.microsoft.com/office/drawing/2014/main" id="{8DA0F57A-657B-4E4C-A534-92D9EA10D6D4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A6B8675-1C6D-F04E-8D1A-E2FB318FE8B2}"/>
                </a:ext>
              </a:extLst>
            </p:cNvPr>
            <p:cNvGrpSpPr/>
            <p:nvPr/>
          </p:nvGrpSpPr>
          <p:grpSpPr>
            <a:xfrm>
              <a:off x="7363401" y="1958491"/>
              <a:ext cx="835573" cy="804331"/>
              <a:chOff x="1632857" y="2226129"/>
              <a:chExt cx="1143000" cy="1143000"/>
            </a:xfrm>
          </p:grpSpPr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4934491B-4988-F747-9198-FA6A6E23B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857" y="2797629"/>
                <a:ext cx="1143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C1A81B64-AA6B-B24B-BB6E-DA0ECE5C8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914" y="2226129"/>
                <a:ext cx="0" cy="1143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62AD977B-AAFF-1C49-A0A5-66BF2061952F}"/>
                  </a:ext>
                </a:extLst>
              </p:cNvPr>
              <p:cNvSpPr/>
              <p:nvPr/>
            </p:nvSpPr>
            <p:spPr>
              <a:xfrm>
                <a:off x="2073728" y="2672443"/>
                <a:ext cx="250372" cy="25037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2E407A06-951D-8349-8072-75EC17680366}"/>
                </a:ext>
              </a:extLst>
            </p:cNvPr>
            <p:cNvCxnSpPr/>
            <p:nvPr/>
          </p:nvCxnSpPr>
          <p:spPr>
            <a:xfrm>
              <a:off x="10485604" y="2568192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6E64D7B5-B503-3B49-B8F5-F0A79CD4BCC1}"/>
                </a:ext>
              </a:extLst>
            </p:cNvPr>
            <p:cNvCxnSpPr/>
            <p:nvPr/>
          </p:nvCxnSpPr>
          <p:spPr>
            <a:xfrm>
              <a:off x="10852185" y="2290846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0C47FF83-0840-2642-B7C0-7E484C5DDE64}"/>
                </a:ext>
              </a:extLst>
            </p:cNvPr>
            <p:cNvSpPr/>
            <p:nvPr/>
          </p:nvSpPr>
          <p:spPr>
            <a:xfrm>
              <a:off x="10760670" y="2478528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DC858A0-76CC-F04A-8482-AD15C08D8A89}"/>
                </a:ext>
              </a:extLst>
            </p:cNvPr>
            <p:cNvGrpSpPr/>
            <p:nvPr/>
          </p:nvGrpSpPr>
          <p:grpSpPr>
            <a:xfrm>
              <a:off x="414249" y="5881413"/>
              <a:ext cx="739688" cy="367009"/>
              <a:chOff x="1349115" y="3267856"/>
              <a:chExt cx="1011836" cy="521540"/>
            </a:xfrm>
          </p:grpSpPr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CDCC2D3C-0925-D949-8ED3-BDE4A5E52F1C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FD168A7E-0544-A948-9B38-6D41C1C05E45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菱形 135">
                <a:extLst>
                  <a:ext uri="{FF2B5EF4-FFF2-40B4-BE49-F238E27FC236}">
                    <a16:creationId xmlns:a16="http://schemas.microsoft.com/office/drawing/2014/main" id="{B9A50D52-2670-F34F-B48C-9C4D14DEB9A5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25363F7C-FC00-944B-BADE-754BC6551199}"/>
                </a:ext>
              </a:extLst>
            </p:cNvPr>
            <p:cNvGrpSpPr/>
            <p:nvPr/>
          </p:nvGrpSpPr>
          <p:grpSpPr>
            <a:xfrm>
              <a:off x="1145630" y="5879412"/>
              <a:ext cx="739688" cy="367009"/>
              <a:chOff x="1349115" y="3267856"/>
              <a:chExt cx="1011836" cy="521540"/>
            </a:xfrm>
          </p:grpSpPr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23294295-370F-0847-A742-3010E06C2DCF}"/>
                  </a:ext>
                </a:extLst>
              </p:cNvPr>
              <p:cNvCxnSpPr/>
              <p:nvPr/>
            </p:nvCxnSpPr>
            <p:spPr>
              <a:xfrm>
                <a:off x="1349115" y="3661980"/>
                <a:ext cx="101183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35A155A9-B3D5-8040-AD3E-F357C6127132}"/>
                  </a:ext>
                </a:extLst>
              </p:cNvPr>
              <p:cNvCxnSpPr/>
              <p:nvPr/>
            </p:nvCxnSpPr>
            <p:spPr>
              <a:xfrm>
                <a:off x="1850570" y="3267856"/>
                <a:ext cx="0" cy="3941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菱形 144">
                <a:extLst>
                  <a:ext uri="{FF2B5EF4-FFF2-40B4-BE49-F238E27FC236}">
                    <a16:creationId xmlns:a16="http://schemas.microsoft.com/office/drawing/2014/main" id="{4D866B40-F33A-EE45-9104-0971229F4BFD}"/>
                  </a:ext>
                </a:extLst>
              </p:cNvPr>
              <p:cNvSpPr/>
              <p:nvPr/>
            </p:nvSpPr>
            <p:spPr>
              <a:xfrm>
                <a:off x="1725384" y="3534563"/>
                <a:ext cx="250372" cy="254833"/>
              </a:xfrm>
              <a:prstGeom prst="diamond">
                <a:avLst/>
              </a:prstGeom>
              <a:solidFill>
                <a:srgbClr val="FFFF0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B5E337FE-6EDA-A542-BEFE-F939B3519E20}"/>
                </a:ext>
              </a:extLst>
            </p:cNvPr>
            <p:cNvSpPr/>
            <p:nvPr/>
          </p:nvSpPr>
          <p:spPr>
            <a:xfrm>
              <a:off x="1337707" y="2957556"/>
              <a:ext cx="914413" cy="18311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圆角矩形 145">
              <a:extLst>
                <a:ext uri="{FF2B5EF4-FFF2-40B4-BE49-F238E27FC236}">
                  <a16:creationId xmlns:a16="http://schemas.microsoft.com/office/drawing/2014/main" id="{4AA34B5F-D3A1-864A-B545-6F296EB1EB18}"/>
                </a:ext>
              </a:extLst>
            </p:cNvPr>
            <p:cNvSpPr/>
            <p:nvPr/>
          </p:nvSpPr>
          <p:spPr>
            <a:xfrm>
              <a:off x="6972606" y="3006708"/>
              <a:ext cx="914413" cy="18311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圆角矩形 146">
              <a:extLst>
                <a:ext uri="{FF2B5EF4-FFF2-40B4-BE49-F238E27FC236}">
                  <a16:creationId xmlns:a16="http://schemas.microsoft.com/office/drawing/2014/main" id="{28D6A711-6403-7E44-82E1-6368291EBAB2}"/>
                </a:ext>
              </a:extLst>
            </p:cNvPr>
            <p:cNvSpPr/>
            <p:nvPr/>
          </p:nvSpPr>
          <p:spPr>
            <a:xfrm>
              <a:off x="10694184" y="2480422"/>
              <a:ext cx="914413" cy="1831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499ED9BB-CF16-F54A-ADEE-1F77FAE0F9C2}"/>
                </a:ext>
              </a:extLst>
            </p:cNvPr>
            <p:cNvGrpSpPr/>
            <p:nvPr/>
          </p:nvGrpSpPr>
          <p:grpSpPr>
            <a:xfrm>
              <a:off x="1108891" y="4513119"/>
              <a:ext cx="739688" cy="367009"/>
              <a:chOff x="9778735" y="2592155"/>
              <a:chExt cx="739688" cy="367009"/>
            </a:xfrm>
          </p:grpSpPr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46B0A27A-49C2-6240-B391-0CBF7F563461}"/>
                  </a:ext>
                </a:extLst>
              </p:cNvPr>
              <p:cNvCxnSpPr/>
              <p:nvPr/>
            </p:nvCxnSpPr>
            <p:spPr>
              <a:xfrm>
                <a:off x="9778735" y="2869501"/>
                <a:ext cx="739688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63BB15EB-1F1D-9E4C-8B07-8B8ECA562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5317" y="2860012"/>
                <a:ext cx="373106" cy="4177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0355A752-93C8-C644-A408-ABF84B95E62D}"/>
                  </a:ext>
                </a:extLst>
              </p:cNvPr>
              <p:cNvCxnSpPr/>
              <p:nvPr/>
            </p:nvCxnSpPr>
            <p:spPr>
              <a:xfrm>
                <a:off x="10145316" y="2592155"/>
                <a:ext cx="0" cy="27734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菱形 151">
                <a:extLst>
                  <a:ext uri="{FF2B5EF4-FFF2-40B4-BE49-F238E27FC236}">
                    <a16:creationId xmlns:a16="http://schemas.microsoft.com/office/drawing/2014/main" id="{C9C3E8A3-FC84-2D44-BADB-1A0BA7AE6A11}"/>
                  </a:ext>
                </a:extLst>
              </p:cNvPr>
              <p:cNvSpPr/>
              <p:nvPr/>
            </p:nvSpPr>
            <p:spPr>
              <a:xfrm>
                <a:off x="10053801" y="2779837"/>
                <a:ext cx="183031" cy="179327"/>
              </a:xfrm>
              <a:prstGeom prst="diamond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E5772FD-FB68-0549-A7AA-C58FA2A8698A}"/>
                </a:ext>
              </a:extLst>
            </p:cNvPr>
            <p:cNvCxnSpPr/>
            <p:nvPr/>
          </p:nvCxnSpPr>
          <p:spPr>
            <a:xfrm>
              <a:off x="443995" y="4786679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6C0695A1-BDA7-8948-9646-6275F0DD0696}"/>
                </a:ext>
              </a:extLst>
            </p:cNvPr>
            <p:cNvCxnSpPr/>
            <p:nvPr/>
          </p:nvCxnSpPr>
          <p:spPr>
            <a:xfrm>
              <a:off x="810576" y="4509333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菱形 154">
              <a:extLst>
                <a:ext uri="{FF2B5EF4-FFF2-40B4-BE49-F238E27FC236}">
                  <a16:creationId xmlns:a16="http://schemas.microsoft.com/office/drawing/2014/main" id="{7248B9BE-4C48-894B-A7F5-60358CADB2F1}"/>
                </a:ext>
              </a:extLst>
            </p:cNvPr>
            <p:cNvSpPr/>
            <p:nvPr/>
          </p:nvSpPr>
          <p:spPr>
            <a:xfrm>
              <a:off x="719061" y="4697015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圆角矩形 155">
              <a:extLst>
                <a:ext uri="{FF2B5EF4-FFF2-40B4-BE49-F238E27FC236}">
                  <a16:creationId xmlns:a16="http://schemas.microsoft.com/office/drawing/2014/main" id="{7F824CB0-0CC5-A647-B217-0AAF0977C6EE}"/>
                </a:ext>
              </a:extLst>
            </p:cNvPr>
            <p:cNvSpPr/>
            <p:nvPr/>
          </p:nvSpPr>
          <p:spPr>
            <a:xfrm>
              <a:off x="652575" y="4698909"/>
              <a:ext cx="914413" cy="1831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圆角矩形 156">
              <a:extLst>
                <a:ext uri="{FF2B5EF4-FFF2-40B4-BE49-F238E27FC236}">
                  <a16:creationId xmlns:a16="http://schemas.microsoft.com/office/drawing/2014/main" id="{4A8A09CF-A604-B14D-8A9A-95C34E2A26B1}"/>
                </a:ext>
              </a:extLst>
            </p:cNvPr>
            <p:cNvSpPr/>
            <p:nvPr/>
          </p:nvSpPr>
          <p:spPr>
            <a:xfrm>
              <a:off x="721805" y="6078290"/>
              <a:ext cx="914413" cy="18311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BFCFAEE6-B428-8941-9409-7EAACE06D337}"/>
                </a:ext>
              </a:extLst>
            </p:cNvPr>
            <p:cNvGrpSpPr/>
            <p:nvPr/>
          </p:nvGrpSpPr>
          <p:grpSpPr>
            <a:xfrm>
              <a:off x="3372796" y="5510509"/>
              <a:ext cx="739688" cy="367009"/>
              <a:chOff x="9778735" y="2592155"/>
              <a:chExt cx="739688" cy="367009"/>
            </a:xfrm>
          </p:grpSpPr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83D94DED-00F6-024C-B547-1056082E3AAB}"/>
                  </a:ext>
                </a:extLst>
              </p:cNvPr>
              <p:cNvCxnSpPr/>
              <p:nvPr/>
            </p:nvCxnSpPr>
            <p:spPr>
              <a:xfrm>
                <a:off x="9778735" y="2869501"/>
                <a:ext cx="739688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ADDB64F3-DE24-6B47-A3D2-046A57DFBE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5317" y="2860012"/>
                <a:ext cx="373106" cy="4177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2040D7B5-DE4A-B546-80FC-9D815908C3A9}"/>
                  </a:ext>
                </a:extLst>
              </p:cNvPr>
              <p:cNvCxnSpPr/>
              <p:nvPr/>
            </p:nvCxnSpPr>
            <p:spPr>
              <a:xfrm>
                <a:off x="10145316" y="2592155"/>
                <a:ext cx="0" cy="27734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菱形 161">
                <a:extLst>
                  <a:ext uri="{FF2B5EF4-FFF2-40B4-BE49-F238E27FC236}">
                    <a16:creationId xmlns:a16="http://schemas.microsoft.com/office/drawing/2014/main" id="{3347839A-C7CF-4041-9375-0677ACCB2C2C}"/>
                  </a:ext>
                </a:extLst>
              </p:cNvPr>
              <p:cNvSpPr/>
              <p:nvPr/>
            </p:nvSpPr>
            <p:spPr>
              <a:xfrm>
                <a:off x="10053801" y="2779837"/>
                <a:ext cx="183031" cy="179327"/>
              </a:xfrm>
              <a:prstGeom prst="diamond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6A943064-10E2-B945-A9E6-EE5FD97959FB}"/>
                </a:ext>
              </a:extLst>
            </p:cNvPr>
            <p:cNvCxnSpPr/>
            <p:nvPr/>
          </p:nvCxnSpPr>
          <p:spPr>
            <a:xfrm>
              <a:off x="2707900" y="5784069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22B1A080-FDAF-F641-B641-347993063B42}"/>
                </a:ext>
              </a:extLst>
            </p:cNvPr>
            <p:cNvCxnSpPr/>
            <p:nvPr/>
          </p:nvCxnSpPr>
          <p:spPr>
            <a:xfrm>
              <a:off x="3074481" y="5506723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菱形 164">
              <a:extLst>
                <a:ext uri="{FF2B5EF4-FFF2-40B4-BE49-F238E27FC236}">
                  <a16:creationId xmlns:a16="http://schemas.microsoft.com/office/drawing/2014/main" id="{D6CBF9D1-AE37-D941-989F-D38987BC5996}"/>
                </a:ext>
              </a:extLst>
            </p:cNvPr>
            <p:cNvSpPr/>
            <p:nvPr/>
          </p:nvSpPr>
          <p:spPr>
            <a:xfrm>
              <a:off x="2982966" y="5694405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圆角矩形 165">
              <a:extLst>
                <a:ext uri="{FF2B5EF4-FFF2-40B4-BE49-F238E27FC236}">
                  <a16:creationId xmlns:a16="http://schemas.microsoft.com/office/drawing/2014/main" id="{EB7EB97E-97A4-E641-8305-F29A9387B6DD}"/>
                </a:ext>
              </a:extLst>
            </p:cNvPr>
            <p:cNvSpPr/>
            <p:nvPr/>
          </p:nvSpPr>
          <p:spPr>
            <a:xfrm>
              <a:off x="2916480" y="5696299"/>
              <a:ext cx="914413" cy="18311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highlight>
                  <a:srgbClr val="FFFF00"/>
                </a:highlight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2DA9BD0-703C-BD43-937E-53C5BBEFA701}"/>
                    </a:ext>
                  </a:extLst>
                </p:cNvPr>
                <p:cNvSpPr txBox="1"/>
                <p:nvPr/>
              </p:nvSpPr>
              <p:spPr>
                <a:xfrm>
                  <a:off x="968397" y="5062613"/>
                  <a:ext cx="40395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2DA9BD0-703C-BD43-937E-53C5BBEFA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97" y="5062613"/>
                  <a:ext cx="403957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53847825-19A1-BC4E-B1E4-A4A24FBDCDB1}"/>
                </a:ext>
              </a:extLst>
            </p:cNvPr>
            <p:cNvCxnSpPr/>
            <p:nvPr/>
          </p:nvCxnSpPr>
          <p:spPr>
            <a:xfrm>
              <a:off x="8683312" y="5679269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E7262C28-8B40-0F4E-AC8E-2229F8BA60D7}"/>
                </a:ext>
              </a:extLst>
            </p:cNvPr>
            <p:cNvCxnSpPr/>
            <p:nvPr/>
          </p:nvCxnSpPr>
          <p:spPr>
            <a:xfrm>
              <a:off x="9049893" y="5401923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菱形 168">
              <a:extLst>
                <a:ext uri="{FF2B5EF4-FFF2-40B4-BE49-F238E27FC236}">
                  <a16:creationId xmlns:a16="http://schemas.microsoft.com/office/drawing/2014/main" id="{D8CC2676-8438-C14A-B2FF-36ABE9974CC8}"/>
                </a:ext>
              </a:extLst>
            </p:cNvPr>
            <p:cNvSpPr/>
            <p:nvPr/>
          </p:nvSpPr>
          <p:spPr>
            <a:xfrm>
              <a:off x="8958378" y="5589605"/>
              <a:ext cx="183031" cy="179327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F5CCFFD-FF49-044C-0FB9-96ED14BA864F}"/>
                    </a:ext>
                  </a:extLst>
                </p:cNvPr>
                <p:cNvSpPr txBox="1"/>
                <p:nvPr/>
              </p:nvSpPr>
              <p:spPr>
                <a:xfrm>
                  <a:off x="10618120" y="2739804"/>
                  <a:ext cx="1174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F5CCFFD-FF49-044C-0FB9-96ED14BA8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120" y="2739804"/>
                  <a:ext cx="1174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301" r="-6452" b="-3478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7979F-5E2A-E60B-6E51-5094DC1F9F81}"/>
                    </a:ext>
                  </a:extLst>
                </p:cNvPr>
                <p:cNvSpPr txBox="1"/>
                <p:nvPr/>
              </p:nvSpPr>
              <p:spPr>
                <a:xfrm>
                  <a:off x="619855" y="4929848"/>
                  <a:ext cx="1174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7979F-5E2A-E60B-6E51-5094DC1F9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55" y="4929848"/>
                  <a:ext cx="117416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191" t="-4545" r="-5319" b="-4090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37034</TotalTime>
  <Words>1079</Words>
  <Application>Microsoft Macintosh PowerPoint</Application>
  <PresentationFormat>Widescreen</PresentationFormat>
  <Paragraphs>220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Presentation</vt:lpstr>
      <vt:lpstr>PowerPoint Presentation</vt:lpstr>
      <vt:lpstr>SSH-Hubbard, λ=0.01, 4×48, filled-stripe state</vt:lpstr>
      <vt:lpstr>PowerPoint Presentation</vt:lpstr>
      <vt:lpstr>SSH-Hubbard, λ=0.1, 4×48, δ=1/8</vt:lpstr>
      <vt:lpstr>PowerPoint Presentation</vt:lpstr>
      <vt:lpstr>SSH-Hubbard, λ=0.2, 4×48, δ=1/8</vt:lpstr>
      <vt:lpstr>PowerPoint Presentation</vt:lpstr>
      <vt:lpstr>SSH-Hubbard, λ=0.3, 4×32</vt:lpstr>
      <vt:lpstr>PowerPoint Presentation</vt:lpstr>
      <vt:lpstr>SSH-Hubbard, λ=0.3, 4×48</vt:lpstr>
      <vt:lpstr>PowerPoint Presentation</vt:lpstr>
      <vt:lpstr>PowerPoint Presentation</vt:lpstr>
      <vt:lpstr>PowerPoint Presentation</vt:lpstr>
      <vt:lpstr>PowerPoint Presentation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王 昊昕</cp:lastModifiedBy>
  <cp:revision>83</cp:revision>
  <dcterms:created xsi:type="dcterms:W3CDTF">2021-08-03T02:53:33Z</dcterms:created>
  <dcterms:modified xsi:type="dcterms:W3CDTF">2023-03-17T07:19:27Z</dcterms:modified>
</cp:coreProperties>
</file>